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spreeholzbau/feuchteschutz-holzbau-berlin-klima/" TargetMode="External"/><Relationship Id="rId3" Type="http://schemas.openxmlformats.org/officeDocument/2006/relationships/hyperlink" Target="https://holzundhaus.github.io/spreeholzbau/dateien/minimax-4af017d09b1e45f85069e00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im Holzbau unter Berliner Klimabedingungen: Anschlüsse, Hülle und Innenbekleidungen im Blick · Erklärende Präsentation</a:t>
            </a:r>
          </a:p>
        </p:txBody>
      </p:sp>
      <p:sp>
        <p:nvSpPr>
          <p:cNvPr id="3" name="Content Placeholder 2"/>
          <p:cNvSpPr>
            <a:spLocks noGrp="1"/>
          </p:cNvSpPr>
          <p:nvPr>
            <p:ph idx="1"/>
          </p:nvPr>
        </p:nvSpPr>
        <p:spPr/>
        <p:txBody>
          <a:bodyPr/>
          <a:lstStyle/>
          <a:p>
            <a:r>
              <a:t>Überblick: Feuchteschutz im Holzbau erfordert eine vorausschauende Planung, die über die Wahl des richtigen Dämmstoffs hinausgeht. Gerade in Berlin, wo das Klima zwischen maritimen und kontinentalen Einflüssen wechselt, sind Bauherren und Eigentümer gefordert, Risikobereiche systematisch zu erkennen und Konstruktionen von Anfang an aufeinander abzustimmen. Die folgenden Abschnitte zeigen, worauf es bei Gebäudehülle, Innenbekleidung und Bauprozess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Berliner Klima als Planungsgrundlage</a:t>
            </a:r>
          </a:p>
        </p:txBody>
      </p:sp>
      <p:sp>
        <p:nvSpPr>
          <p:cNvPr id="3" name="Content Placeholder 2"/>
          <p:cNvSpPr>
            <a:spLocks noGrp="1"/>
          </p:cNvSpPr>
          <p:nvPr>
            <p:ph idx="1"/>
          </p:nvPr>
        </p:nvSpPr>
        <p:spPr/>
        <p:txBody>
          <a:bodyPr/>
          <a:lstStyle/>
          <a:p>
            <a:pPr>
              <a:defRPr sz="1800"/>
            </a:pPr>
            <a:r>
              <a:t>Berlin liegt im Übergangsbereich zweier Klimazonen. Das führt zu erheblichen jahreszeitlichen Schwankungen bei Temperatur und Luftfeuchtigkeit. Im Winter treten längere Feuchtephasen auf, während im Sommer warme, feuchte Außenluft in kühlere Bauteilschichten eindringen kann. Für Holzbauteile bedeutet das: Die Bauteilfeuchte verändert sich im Jahresverlauf deutlich stärker als in Regionen mit konstanterem Klima. Diese Bedingungen machen es umso wichtiger, bereits in der Planungsphase die Wechselwirkungen zwischen Hülle, Konstruktion und Raumnutzung zu berücksichtigen. Eine einzelne Maßnahme reicht nicht aus, um Feuchteschäden zuverlässig zu ve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Berliner Klima als Planungsgrundlage</a:t>
            </a:r>
          </a:p>
        </p:txBody>
      </p:sp>
      <p:sp>
        <p:nvSpPr>
          <p:cNvPr id="3" name="Content Placeholder 2"/>
          <p:cNvSpPr>
            <a:spLocks noGrp="1"/>
          </p:cNvSpPr>
          <p:nvPr>
            <p:ph idx="1"/>
          </p:nvPr>
        </p:nvSpPr>
        <p:spPr/>
        <p:txBody>
          <a:bodyPr/>
          <a:lstStyle/>
          <a:p>
            <a:pPr>
              <a:defRPr sz="1800"/>
            </a:pPr>
            <a:r>
              <a:t>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Durchdringungen sorgfältig planen</a:t>
            </a:r>
          </a:p>
        </p:txBody>
      </p:sp>
      <p:sp>
        <p:nvSpPr>
          <p:cNvPr id="3" name="Content Placeholder 2"/>
          <p:cNvSpPr>
            <a:spLocks noGrp="1"/>
          </p:cNvSpPr>
          <p:nvPr>
            <p:ph idx="1"/>
          </p:nvPr>
        </p:nvSpPr>
        <p:spPr/>
        <p:txBody>
          <a:bodyPr/>
          <a:lstStyle/>
          <a:p>
            <a:pPr>
              <a:defRPr sz="1800"/>
            </a:pPr>
            <a:r>
              <a:t>Jede Durchdringung der Gebäudehülle – ob für Leitungen, Lüftungsrohre oder Dachflächenfenster – unterbricht die Luftdichtheitsebene. Wird die Dampfbremsbahn dort nicht konsequent angeschlossen, kann feuchte Raumluft in die Konstruktion strömen und im Inneren Kondensat bilden. Das betrifft im Holzbau nicht nur die Außenwand, sondern auch Anschlüsse an Dachflächen, Kehlen und Firste. Besonders kritisch sind Übergänge zwischen verschiedenen Bauteilen, etwa wo eine Innenwand auf eine Geschossdecke trifft. Diese Anschlussbereiche müssen vor dem Schließen der Bekleidungen kontrollierbar bleiben und dürfen nicht erst nachträglich korrigiert werden 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Durchdringungen sorgfältig planen</a:t>
            </a:r>
          </a:p>
        </p:txBody>
      </p:sp>
      <p:sp>
        <p:nvSpPr>
          <p:cNvPr id="3" name="Content Placeholder 2"/>
          <p:cNvSpPr>
            <a:spLocks noGrp="1"/>
          </p:cNvSpPr>
          <p:nvPr>
            <p:ph idx="1"/>
          </p:nvPr>
        </p:nvSpPr>
        <p:spPr/>
        <p:txBody>
          <a:bodyPr/>
          <a:lstStyle/>
          <a:p>
            <a:pPr>
              <a:defRPr sz="1800"/>
            </a:pPr>
            <a:r>
              <a:t>üssen, wenn sie bereits verdeckt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und Sockelbereiche schützen</a:t>
            </a:r>
          </a:p>
        </p:txBody>
      </p:sp>
      <p:sp>
        <p:nvSpPr>
          <p:cNvPr id="3" name="Content Placeholder 2"/>
          <p:cNvSpPr>
            <a:spLocks noGrp="1"/>
          </p:cNvSpPr>
          <p:nvPr>
            <p:ph idx="1"/>
          </p:nvPr>
        </p:nvSpPr>
        <p:spPr/>
        <p:txBody>
          <a:bodyPr/>
          <a:lstStyle/>
          <a:p>
            <a:pPr>
              <a:defRPr sz="1800"/>
            </a:pPr>
            <a:r>
              <a:t>Am Übergang vom Holz zum Erdreich oder zu angrenzenden Belägen wirken Spritzwasser, Schnee und Tauwetter direkt auf Stirn- und Hirnholzflächen von Balken und Pfosten. Ohne ausreichenden Abstand zum Boden, ohne kapillarbrechende Schicht und ohne kontrollierte Wasserableitung sammelt sich Feuchte in Auflagerbereichen. Die Folge sind häufig erst nach Jahren sichtbare Schäden an Auflagertaschen oder Schwellen. Auch bei Terrassenanbindungen und Eingangsbereichen sollte der Feuchteschutz bis zum Boden hin durchdacht sein.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Innenbekleidungen und Luftdichtheit</a:t>
            </a:r>
          </a:p>
        </p:txBody>
      </p:sp>
      <p:sp>
        <p:nvSpPr>
          <p:cNvPr id="3" name="Content Placeholder 2"/>
          <p:cNvSpPr>
            <a:spLocks noGrp="1"/>
          </p:cNvSpPr>
          <p:nvPr>
            <p:ph idx="1"/>
          </p:nvPr>
        </p:nvSpPr>
        <p:spPr/>
        <p:txBody>
          <a:bodyPr/>
          <a:lstStyle/>
          <a:p>
            <a:pPr>
              <a:defRPr sz="1800"/>
            </a:pPr>
            <a:r>
              <a:t>In Berliner Wohnungen steigt die relative Luftfeuchte im Winter durch Heizen, Kochen und Baden deutlich an. Diese feuchte Raumluft sucht sich ihren Weg durch undichte Folienstöße, Schalterdosen, Leitungsdurchführungen und Übergänge zwischen Trockenbauwänden und angrenzenden Bauteilen. Innenbekleidungen wie Holzpaneele, Gipsplatten oder Putz allein sind nicht automatisch luftdicht. Sie können Feuchteeintrag sogar verschleiern, weil sich Kondensat hinter der scheinbar intakten Oberfläche sammelt. Eine geschlossene Luftdichtheitsebene auf der warmen Bauteilseite gehört daher zum Feuchteschutz.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Belüftung richtig dimensionieren</a:t>
            </a:r>
          </a:p>
        </p:txBody>
      </p:sp>
      <p:sp>
        <p:nvSpPr>
          <p:cNvPr id="3" name="Content Placeholder 2"/>
          <p:cNvSpPr>
            <a:spLocks noGrp="1"/>
          </p:cNvSpPr>
          <p:nvPr>
            <p:ph idx="1"/>
          </p:nvPr>
        </p:nvSpPr>
        <p:spPr/>
        <p:txBody>
          <a:bodyPr/>
          <a:lstStyle/>
          <a:p>
            <a:pPr>
              <a:defRPr sz="1800"/>
            </a:pPr>
            <a:r>
              <a:t>Hinterlüftete Fassaden und belüftete Dachaufbauten funktionieren nur mit ausreichend dimensionierten Zu- und Abluftöffnungen, die nicht durch Folien, Gitter oder Einbauten zugesetzt sind. Die Strömungswege im Querschnitt müssen frei bleiben, damit die Luft ungehindert zirkulieren kann. Ebenso wichtig ist die saubere Trennung zwischen belüftetem Bereich und Dämmung. Ein Hohlraum an sich ist noch kein Feuchteschutz – erst die geplante Luftführung im Detail macht den Unterschied.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dem Baustart geklärt werden sollte</a:t>
            </a:r>
          </a:p>
        </p:txBody>
      </p:sp>
      <p:sp>
        <p:nvSpPr>
          <p:cNvPr id="3" name="Content Placeholder 2"/>
          <p:cNvSpPr>
            <a:spLocks noGrp="1"/>
          </p:cNvSpPr>
          <p:nvPr>
            <p:ph idx="1"/>
          </p:nvPr>
        </p:nvSpPr>
        <p:spPr/>
        <p:txBody>
          <a:bodyPr/>
          <a:lstStyle/>
          <a:p>
            <a:pPr>
              <a:defRPr sz="1800"/>
            </a:pPr>
            <a:r>
              <a:t>Bevor ein Holzbauvorhaben in Berlin startet, helfen vorhandene Pläne auch früherer Umbauten, Fotografien der Anschlussbereiche sowie die geplante Nutzungsabsicht der Räume. Bad, Küche und unbeheizte Bereiche erzeugen unterschiedliche Feuchtelasten, die bei der Wahl der Bauteilaufbauten berücksichtigt werden müssen. Ebenso sollten geplante Leitungswege, Sanitärbereiche und bekannte Feuchte- oder Schimmelstellen am Bestand benannt werden. Mit diesen Angaben lässt sich einschätzen, welche Aufbauten sinnvoll sind und welche Details vor dem Schließen der Bekleidungen zwingend überprüfbar bleiben müssen.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Feuchteschutz im Holzbau unter Berliner Klimabedingungen: Anschlüsse, Hülle und Innenbekleidungen im 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