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dachstuhl.wordpress.com/2026/10/19/holzdachstuhl-bauphysik-feuchte-tauwasser-lueftung/" TargetMode="External"/><Relationship Id="rId3" Type="http://schemas.openxmlformats.org/officeDocument/2006/relationships/hyperlink" Target="https://holzundhaus.github.io/spreedachstuhl/dateien/minimax-1240f87b594e448a774d370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Holzdachstuhl und Bauphysik: Feuchte, Tauwasser und Lüftung im Dachaufbau verstehen · Erklärende Präsentation</a:t>
            </a:r>
          </a:p>
        </p:txBody>
      </p:sp>
      <p:sp>
        <p:nvSpPr>
          <p:cNvPr id="3" name="Content Placeholder 2"/>
          <p:cNvSpPr>
            <a:spLocks noGrp="1"/>
          </p:cNvSpPr>
          <p:nvPr>
            <p:ph idx="1"/>
          </p:nvPr>
        </p:nvSpPr>
        <p:spPr/>
        <p:txBody>
          <a:bodyPr/>
          <a:lstStyle/>
          <a:p>
            <a:r>
              <a:t>Überblick: Holzdachstühle, Carports und Terrassenüberdachungen aus Holz stehen regelmäßig im Kontakt mit Niederschlag. Ob Regen, Tau oder Spritzwasser vom Boden – Wasser gehört zu den wichtigsten Einflussfaktoren auf die Dauerhaftigkeit einer Holzkonstruktion im Außenbereich. Wer die Grundlagen der Entwässerung kennt und weiß, wo holzschonende Lösungen ansetzen, kann schon in der Planung die richtigen Weichen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Entwässerung bei Holz im Außenbereich entscheidend ist</a:t>
            </a:r>
          </a:p>
        </p:txBody>
      </p:sp>
      <p:sp>
        <p:nvSpPr>
          <p:cNvPr id="3" name="Content Placeholder 2"/>
          <p:cNvSpPr>
            <a:spLocks noGrp="1"/>
          </p:cNvSpPr>
          <p:nvPr>
            <p:ph idx="1"/>
          </p:nvPr>
        </p:nvSpPr>
        <p:spPr/>
        <p:txBody>
          <a:bodyPr/>
          <a:lstStyle/>
          <a:p>
            <a:pPr>
              <a:defRPr sz="1800"/>
            </a:pPr>
            <a:r>
              <a:t>Holz reagiert auf Feuchtigkeit anders als mineralische Baustoffe. Es quillt und schwindet mit dem Feuchtegehalt, kann bei dauerhaft hoher Feuchte von Pilzen besiedelt werden und zeigt bei Wechselbeanspruchung aus Nässe und Trockenheit rascher Zeichen von Verwitterung. Bei einer Überdachung aus Holz bedeutet das: Wenn Regen nicht gezielt abgeleitet wird, trifft er auf horizontale Flächen, kann in Fugen eindringen und an Anschlüssen sowie Auflagern längere Zeit feucht bleiben. Eine funktionierende Entwässerung ist daher kein optisches Detail, sondern ein Beitrag zur Konstruktionssicherheit. Die Planung der Entwässerung sollte zusammen mit Tragw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Entwässerung bei Holz im Außenbereich entscheidend ist</a:t>
            </a:r>
          </a:p>
        </p:txBody>
      </p:sp>
      <p:sp>
        <p:nvSpPr>
          <p:cNvPr id="3" name="Content Placeholder 2"/>
          <p:cNvSpPr>
            <a:spLocks noGrp="1"/>
          </p:cNvSpPr>
          <p:nvPr>
            <p:ph idx="1"/>
          </p:nvPr>
        </p:nvSpPr>
        <p:spPr/>
        <p:txBody>
          <a:bodyPr/>
          <a:lstStyle/>
          <a:p>
            <a:pPr>
              <a:defRPr sz="1800"/>
            </a:pPr>
            <a:r>
              <a:t>erk und Dachaufbau erfolgen, nicht erst beim Bauabschluss.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Rinne und Tropfkante – die sichtbaren Elemente</a:t>
            </a:r>
          </a:p>
        </p:txBody>
      </p:sp>
      <p:sp>
        <p:nvSpPr>
          <p:cNvPr id="3" name="Content Placeholder 2"/>
          <p:cNvSpPr>
            <a:spLocks noGrp="1"/>
          </p:cNvSpPr>
          <p:nvPr>
            <p:ph idx="1"/>
          </p:nvPr>
        </p:nvSpPr>
        <p:spPr/>
        <p:txBody>
          <a:bodyPr/>
          <a:lstStyle/>
          <a:p>
            <a:pPr>
              <a:defRPr sz="1800"/>
            </a:pPr>
            <a:r>
              <a:t>Jede geneigte Dachfläche leitet Wasser talwärts. Das minimale Gefälle, das für eine sichere Ableitung nötig ist, hängt von der Deckung ab. Flachgeneigte Flächen mit Metall- oder Kunststoffbahnen brauchen andere Neigungen als Pfanneneindeckungen. Die Rinnen und Fallrohre müssen so dimensioniert sein, dass sie die zu erwartende Regenmenge auch bei Starkregen aufnehmen können. Die örtliche Niederschlagsstatistik liefert dafür Anhaltswerte. Neben der Rinne ist die Tropfkante ein wichtiges Detail: Eine ausreichend dimensionierte Blechkante oder ein profiliertes Tropfholz lässt das Wasser gezielt abtropfen, statt es an der Unterkonstruktion entlang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Rinne und Tropfkante – die sichtbaren Elemente</a:t>
            </a:r>
          </a:p>
        </p:txBody>
      </p:sp>
      <p:sp>
        <p:nvSpPr>
          <p:cNvPr id="3" name="Content Placeholder 2"/>
          <p:cNvSpPr>
            <a:spLocks noGrp="1"/>
          </p:cNvSpPr>
          <p:nvPr>
            <p:ph idx="1"/>
          </p:nvPr>
        </p:nvSpPr>
        <p:spPr/>
        <p:txBody>
          <a:bodyPr/>
          <a:lstStyle/>
          <a:p>
            <a:pPr>
              <a:defRPr sz="1800"/>
            </a:pPr>
            <a:r>
              <a:t> laufen zu lassen.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Durchdringungen schützen</a:t>
            </a:r>
          </a:p>
        </p:txBody>
      </p:sp>
      <p:sp>
        <p:nvSpPr>
          <p:cNvPr id="3" name="Content Placeholder 2"/>
          <p:cNvSpPr>
            <a:spLocks noGrp="1"/>
          </p:cNvSpPr>
          <p:nvPr>
            <p:ph idx="1"/>
          </p:nvPr>
        </p:nvSpPr>
        <p:spPr/>
        <p:txBody>
          <a:bodyPr/>
          <a:lstStyle/>
          <a:p>
            <a:pPr>
              <a:defRPr sz="1800"/>
            </a:pPr>
            <a:r>
              <a:t>Dort, wo die Dachfläche auf eine Wand, ein anderes Bauteil oder eine Stütze trifft, entstehen Anschlüsse. Diese Übergänge müssen sorgfältig abgedichtet und so gestaltet sein, dass kein Wasser in die Konstruktion läuft. Anschlüsse an Mauerwerk sind besonders heikel, wenn das MauerwerkFeuchtigkeit aufnimmt und an das Holz weiterleitet. Eine Sperrlage aus Blech oder Dichtungsbahn zwischen Holz und Mauerwerk verhindert diesen direkten Kontakt. Durchdringungen für Befestigungen, Schrauben und Bolzen sollten ebenfalls so ausgeführt sein, dass kein Wasser entlang des Metalls in das Holz laufen kann.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 und Bodenkontakt vermeiden</a:t>
            </a:r>
          </a:p>
        </p:txBody>
      </p:sp>
      <p:sp>
        <p:nvSpPr>
          <p:cNvPr id="3" name="Content Placeholder 2"/>
          <p:cNvSpPr>
            <a:spLocks noGrp="1"/>
          </p:cNvSpPr>
          <p:nvPr>
            <p:ph idx="1"/>
          </p:nvPr>
        </p:nvSpPr>
        <p:spPr/>
        <p:txBody>
          <a:bodyPr/>
          <a:lstStyle/>
          <a:p>
            <a:pPr>
              <a:defRPr sz="1800"/>
            </a:pPr>
            <a:r>
              <a:t>Nicht nur das Dach, sondern auch die Auflager und Stützen einer Überdachung oder eines Carports sind Feuchtigkeit ausgesetzt. Spritzwasser vom Boden trifft auf die unteren Zentimeter der Holzsäulen und kann dort, wenn keine Abstandhalter oder Sockel vorhanden sind, dauerhaft feucht bleiben. Die Konstruktionsregeln des konstruktiven Holzschutzes sehen für diesen Fall einen Mindestabstand zwischen Holz und Boden vor, der je nach Nutzung und Witterung 20 bis 30 Zentimeter betragen kann. Splitt- oder Kiesstreifen vor den Stützen, eine Kiesschüttung unter dem Carport oder Drainageelemente leiten Niederschlagswasser gezielt ab und reduzieren die di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 und Bodenkontakt vermeiden</a:t>
            </a:r>
          </a:p>
        </p:txBody>
      </p:sp>
      <p:sp>
        <p:nvSpPr>
          <p:cNvPr id="3" name="Content Placeholder 2"/>
          <p:cNvSpPr>
            <a:spLocks noGrp="1"/>
          </p:cNvSpPr>
          <p:nvPr>
            <p:ph idx="1"/>
          </p:nvPr>
        </p:nvSpPr>
        <p:spPr/>
        <p:txBody>
          <a:bodyPr/>
          <a:lstStyle/>
          <a:p>
            <a:pPr>
              <a:defRPr sz="1800"/>
            </a:pPr>
            <a:r>
              <a:t>rekte Feuchtebelastung des Holzes.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für langlebige Entwässerung</a:t>
            </a:r>
          </a:p>
        </p:txBody>
      </p:sp>
      <p:sp>
        <p:nvSpPr>
          <p:cNvPr id="3" name="Content Placeholder 2"/>
          <p:cNvSpPr>
            <a:spLocks noGrp="1"/>
          </p:cNvSpPr>
          <p:nvPr>
            <p:ph idx="1"/>
          </p:nvPr>
        </p:nvSpPr>
        <p:spPr/>
        <p:txBody>
          <a:bodyPr/>
          <a:lstStyle/>
          <a:p>
            <a:pPr>
              <a:defRPr sz="1800"/>
            </a:pPr>
            <a:r>
              <a:t>Die Entwässerungselemente selbst – Rinnen, Fallrohre, Anschlussbleche – müssen zum Holz und zur Konstruktion passen. Metallische Anschlüsse und Befestigungen sollten aus korrosionsarmen Materialien bestehen, um bei Kontakt mit Holz und Wasser keine Verfärbungen oder Korrosionsschäden zu verursachen. Edelstahl, feuerverzinkter Stahl mit Beschichtung oder Aluminium sind übliche Werkstoffe für solche Details. Die Kombination verschiedener Metalle sollte vermieden werden, wenn dies Kontaktkorrosion auslösen kann. Die Wahl des Materials gehört in die Planungsphase und sollte mit dem Holzbaubetrieb abgestimmt werden, damit Befestigungen und Anschlü</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für langlebige Entwässerung</a:t>
            </a:r>
          </a:p>
        </p:txBody>
      </p:sp>
      <p:sp>
        <p:nvSpPr>
          <p:cNvPr id="3" name="Content Placeholder 2"/>
          <p:cNvSpPr>
            <a:spLocks noGrp="1"/>
          </p:cNvSpPr>
          <p:nvPr>
            <p:ph idx="1"/>
          </p:nvPr>
        </p:nvSpPr>
        <p:spPr/>
        <p:txBody>
          <a:bodyPr/>
          <a:lstStyle/>
          <a:p>
            <a:pPr>
              <a:defRPr sz="1800"/>
            </a:pPr>
            <a:r>
              <a:t>sse einheitlich ausgeführt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Pflege der Entwässerung planen</a:t>
            </a:r>
          </a:p>
        </p:txBody>
      </p:sp>
      <p:sp>
        <p:nvSpPr>
          <p:cNvPr id="3" name="Content Placeholder 2"/>
          <p:cNvSpPr>
            <a:spLocks noGrp="1"/>
          </p:cNvSpPr>
          <p:nvPr>
            <p:ph idx="1"/>
          </p:nvPr>
        </p:nvSpPr>
        <p:spPr/>
        <p:txBody>
          <a:bodyPr/>
          <a:lstStyle/>
          <a:p>
            <a:pPr>
              <a:defRPr sz="1800"/>
            </a:pPr>
            <a:r>
              <a:t>Eine Entwässerungsanlage, die nicht gewartet wird, verstopft mit der Zeit. Laub, Moos und Schmutz sammeln sich in Rinnen und Fallrohren, reduzieren den Querschnitt und führen dazu, dass Wasser überläuft statt abgeleitet zu werden. Bei Holzkonstruktionen im Außenbereich ist dies besonders kritisch, weil das überlaufende Wasser gezielt auf Konstruktionsteile trifft. Eine regelmäßige Sichtkontrolle und Reinigung der Rinne – mindestens einmal im Jahr, bei starkem Laubfall auch öfter – gehört zur Instandhaltung. Dazu gehört auch der Blick auf Anschlüsse und Tropfkanten: Sind Bleche noch anliegend, sind Fugen intakt, gibt es Verfärbungen am Holz un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Pflege der Entwässerung planen</a:t>
            </a:r>
          </a:p>
        </p:txBody>
      </p:sp>
      <p:sp>
        <p:nvSpPr>
          <p:cNvPr id="3" name="Content Placeholder 2"/>
          <p:cNvSpPr>
            <a:spLocks noGrp="1"/>
          </p:cNvSpPr>
          <p:nvPr>
            <p:ph idx="1"/>
          </p:nvPr>
        </p:nvSpPr>
        <p:spPr/>
        <p:txBody>
          <a:bodyPr/>
          <a:lstStyle/>
          <a:p>
            <a:pPr>
              <a:defRPr sz="1800"/>
            </a:pPr>
            <a:r>
              <a:t>ter der Rinne? Solche Beobachtungen zeigen früh, ob die Entwässerung noch funktioniert oder nachgebessert werden muss.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Holzdachstuhl und Bauphysik: Feuchte, Tauwasser und Lüftung im Dachaufbau verstehen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