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ergolaberlin.blogspot.com/2026/10/kletterpflanzen-der-holzpergola.html" TargetMode="External"/><Relationship Id="rId3" Type="http://schemas.openxmlformats.org/officeDocument/2006/relationships/hyperlink" Target="https://holzundhaus.github.io/pergolaberlin/dateien/minimax-7f1743a79b5b42d429a012e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Kletterpflanzen an der Holzpergola: Selbstklimmer, Gerüstkletterer und Schlinger im Vergleich · Erklärende Präsentation</a:t>
            </a:r>
          </a:p>
        </p:txBody>
      </p:sp>
      <p:sp>
        <p:nvSpPr>
          <p:cNvPr id="3" name="Content Placeholder 2"/>
          <p:cNvSpPr>
            <a:spLocks noGrp="1"/>
          </p:cNvSpPr>
          <p:nvPr>
            <p:ph idx="1"/>
          </p:nvPr>
        </p:nvSpPr>
        <p:spPr/>
        <p:txBody>
          <a:bodyPr/>
          <a:lstStyle/>
          <a:p>
            <a:r>
              <a:t>Überblick: Eine Pergola im Garten gewinnt erst durch Bepflanzung ihren Charakter. Doch nicht jede Kletterpflanze eignet sich für eine Holzkonstruktion. Die Wahl hängt weniger vom optischen Wunschbild ab als von der Frage, wie die Pflanze wächst, wie viel Platz die Wurzeln brauchen und wie gut die Konstruktion langfristig kontrollierbar bleibt. Wer Pergola und Bepflanzung gemeinsam plant, vermeidet Probleme, die nachträglich nur mit großem Aufwand zu lösen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Wuchsformen – drei Konstruktionswirkungen</a:t>
            </a:r>
          </a:p>
        </p:txBody>
      </p:sp>
      <p:sp>
        <p:nvSpPr>
          <p:cNvPr id="3" name="Content Placeholder 2"/>
          <p:cNvSpPr>
            <a:spLocks noGrp="1"/>
          </p:cNvSpPr>
          <p:nvPr>
            <p:ph idx="1"/>
          </p:nvPr>
        </p:nvSpPr>
        <p:spPr/>
        <p:txBody>
          <a:bodyPr/>
          <a:lstStyle/>
          <a:p>
            <a:pPr>
              <a:defRPr sz="1800"/>
            </a:pPr>
            <a:r>
              <a:t>Kletterpflanzen lassen sich nach ihrer Kletterstrategie in drei Gruppen einteilen. Selbstklimmer wie Echter Wein oder bestimmte Efeuarten halten sich mit Haftwurzeln oder Haftscheiben eigenständig am Holz fest. Sie brauchen keine separate Rankhilfe, wachsen dafür aber flächig auf dem Holz und verdecken Anschlüsse, Stirnholzflächen und Verbindungen. Gerüstkletterer wie Kletterrosen, Clematis oder Weinreben benötigen ein Gerüst aus Draht, Latten oder Seilen. Der Pflanzabstand zum Holz bleibt definierbar, die Konstruktion bleibt sichtbar und trocknet schneller ab. Schlinger wie Geißblatt, Pfeifenwinde oder Hopfen wachsen spiralförmig um alles, 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Wuchsformen – drei Konstruktionswirkungen</a:t>
            </a:r>
          </a:p>
        </p:txBody>
      </p:sp>
      <p:sp>
        <p:nvSpPr>
          <p:cNvPr id="3" name="Content Placeholder 2"/>
          <p:cNvSpPr>
            <a:spLocks noGrp="1"/>
          </p:cNvSpPr>
          <p:nvPr>
            <p:ph idx="1"/>
          </p:nvPr>
        </p:nvSpPr>
        <p:spPr/>
        <p:txBody>
          <a:bodyPr/>
          <a:lstStyle/>
          <a:p>
            <a:pPr>
              <a:defRPr sz="1800"/>
            </a:pPr>
            <a:r>
              <a:t>as Halt gibt. An einer Holzpergola besteht das Risiko, dass Triebe in Zapfen, Querhölzer oder in den Spalt zwischen Pfosten und Pfostenträger hineinwachsen. Wer Schlinger wählt, sollte die Triebe konsequent auf die Rankhilfe zurücklenken.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Pflanzabstand zur Holzkonstruktion</a:t>
            </a:r>
          </a:p>
        </p:txBody>
      </p:sp>
      <p:sp>
        <p:nvSpPr>
          <p:cNvPr id="3" name="Content Placeholder 2"/>
          <p:cNvSpPr>
            <a:spLocks noGrp="1"/>
          </p:cNvSpPr>
          <p:nvPr>
            <p:ph idx="1"/>
          </p:nvPr>
        </p:nvSpPr>
        <p:spPr/>
        <p:txBody>
          <a:bodyPr/>
          <a:lstStyle/>
          <a:p>
            <a:pPr>
              <a:defRPr sz="1800"/>
            </a:pPr>
            <a:r>
              <a:t>Der Abstand zwischen Kletterpflanze und Holz ist kein kosmetisches Detail, sondern beeinflusst die Haltbarkeit der Konstruktion. Junge Pflanzen werden mit deutlichem Abstand zu den Pfosten gesetzt, damit der Wurzelbereich nicht direkt am Holz liegt und der Pfostenfuß für Sichtprüfungen erreichbar bleibt. Triebe sollten so geführt werden, dass sie keine waagerechten Flächen überwuchern, auf denen sich Laub und Wasser sammeln. In der Nähe von Pfostenträgern sollte keine Staunässe rund um den Wurzelbereich entstehen. Genaue Zentimeterangaben lassen sich nicht pauschal festlegen, weil sie von der Holzart, der gewählten Rankhilfe und der Wuchsstär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Pflanzabstand zur Holzkonstruktion</a:t>
            </a:r>
          </a:p>
        </p:txBody>
      </p:sp>
      <p:sp>
        <p:nvSpPr>
          <p:cNvPr id="3" name="Content Placeholder 2"/>
          <p:cNvSpPr>
            <a:spLocks noGrp="1"/>
          </p:cNvSpPr>
          <p:nvPr>
            <p:ph idx="1"/>
          </p:nvPr>
        </p:nvSpPr>
        <p:spPr/>
        <p:txBody>
          <a:bodyPr/>
          <a:lstStyle/>
          <a:p>
            <a:pPr>
              <a:defRPr sz="1800"/>
            </a:pPr>
            <a:r>
              <a:t>ke der jeweiligen Sorte abhängen.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Berliner Standorte besonders beeinflussen</a:t>
            </a:r>
          </a:p>
        </p:txBody>
      </p:sp>
      <p:sp>
        <p:nvSpPr>
          <p:cNvPr id="3" name="Content Placeholder 2"/>
          <p:cNvSpPr>
            <a:spLocks noGrp="1"/>
          </p:cNvSpPr>
          <p:nvPr>
            <p:ph idx="1"/>
          </p:nvPr>
        </p:nvSpPr>
        <p:spPr/>
        <p:txBody>
          <a:bodyPr/>
          <a:lstStyle/>
          <a:p>
            <a:pPr>
              <a:defRPr sz="1800"/>
            </a:pPr>
            <a:r>
              <a:t>Holz reagiert auf Feuchtewechsel. Risse und Farbveränderungen können Teil dieser natürlichen Entwicklung sein. Unter Bewuchs, der eine Seite dauerhaft schattig und blattfeucht hält, verlangsamt sich das Abtrocknen zusätzlich. Unbeschichtete Hölzer vergrauen unter Bewuchs ungleichmäßig, wenn einzelne Bereiche dauerhaft bedeckt liegen. Wer eine gepflegte Oberfläche anstrebt, sollte Beschichtung und Pflanzung gemeinsam durchdenken. Nicht zuletzt muss der Zugang zu Verbindungsstellen, Bereichen mit Wasseransammlung und Holzflächen hinter dem Bewuchs für regelmäßige Kontrollen gewährleistet bleiben. Das setzt voraus, dass die Rankhilfe so geplant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Berliner Standorte besonders beeinflussen</a:t>
            </a:r>
          </a:p>
        </p:txBody>
      </p:sp>
      <p:sp>
        <p:nvSpPr>
          <p:cNvPr id="3" name="Content Placeholder 2"/>
          <p:cNvSpPr>
            <a:spLocks noGrp="1"/>
          </p:cNvSpPr>
          <p:nvPr>
            <p:ph idx="1"/>
          </p:nvPr>
        </p:nvSpPr>
        <p:spPr/>
        <p:txBody>
          <a:bodyPr/>
          <a:lstStyle/>
          <a:p>
            <a:pPr>
              <a:defRPr sz="1800"/>
            </a:pPr>
            <a:r>
              <a:t>ist, dass diese Bereiche mit einfachen Mitteln freigelegt werden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Rankhilfe und Pflegezugang von Anfang an mitdenken</a:t>
            </a:r>
          </a:p>
        </p:txBody>
      </p:sp>
      <p:sp>
        <p:nvSpPr>
          <p:cNvPr id="3" name="Content Placeholder 2"/>
          <p:cNvSpPr>
            <a:spLocks noGrp="1"/>
          </p:cNvSpPr>
          <p:nvPr>
            <p:ph idx="1"/>
          </p:nvPr>
        </p:nvSpPr>
        <p:spPr/>
        <p:txBody>
          <a:bodyPr/>
          <a:lstStyle/>
          <a:p>
            <a:pPr>
              <a:defRPr sz="1800"/>
            </a:pPr>
            <a:r>
              <a:t>Eine sinnvolle Bepflanzung beginnt nicht am Pflanztopf, sondern an der Frage, wie die Pergola in fünf oder zehn Jahren noch kontrollierbar bleibt. Wer frühzeitig plant, dass Triebe zurückgeschnitten, Rankhilfen nachgespannt und Anschlüsse freigelegt werden können, reduziert den Pflegeaufwand später deutlich. Vor der Pflanzung sollten drei Punkte geklärt sein: Welche Rankhilfe wird an welchem Balken befestigt und ist der Balken statisch dafür geeignet? Wie bleibt der Pfostenfuß samt Pfostenträger frei zugänglich? Und welche Pflegeintervalle sind realistisch – Schnitt, Aufbinden und Freilegen der Anschlüsse? Wer Pergola und Bepflanzung zusammen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Rankhilfe und Pflegezugang von Anfang an mitdenken</a:t>
            </a:r>
          </a:p>
        </p:txBody>
      </p:sp>
      <p:sp>
        <p:nvSpPr>
          <p:cNvPr id="3" name="Content Placeholder 2"/>
          <p:cNvSpPr>
            <a:spLocks noGrp="1"/>
          </p:cNvSpPr>
          <p:nvPr>
            <p:ph idx="1"/>
          </p:nvPr>
        </p:nvSpPr>
        <p:spPr/>
        <p:txBody>
          <a:bodyPr/>
          <a:lstStyle/>
          <a:p>
            <a:pPr>
              <a:defRPr sz="1800"/>
            </a:pPr>
            <a:r>
              <a:t> denkt, schafft eine Konstruktion, die robust gegenüber Bewuchs bleibt und deren Schwachstellen frühzeitig erkennbar und erreichbar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Fragen vor der Pflanzung</a:t>
            </a:r>
          </a:p>
        </p:txBody>
      </p:sp>
      <p:sp>
        <p:nvSpPr>
          <p:cNvPr id="3" name="Content Placeholder 2"/>
          <p:cNvSpPr>
            <a:spLocks noGrp="1"/>
          </p:cNvSpPr>
          <p:nvPr>
            <p:ph idx="1"/>
          </p:nvPr>
        </p:nvSpPr>
        <p:spPr/>
        <p:txBody>
          <a:bodyPr/>
          <a:lstStyle/>
          <a:p>
            <a:pPr>
              <a:defRPr sz="1800"/>
            </a:pPr>
            <a:r>
              <a:t>Neben Kletterstrategie und Pflanzabstand gibt es praktische Entscheidungen, die den Langzeitzustand der Pergola beeinflussen. Die Wahl der Holzart bestimmt, wie empfindlich die Konstruktion auf dauerhafte Feuchte reagiert und welche Pflegeintervalle für den Holzschutz realistisch sind. Rankhilfen aus Metall müssen zum Holz kompatibel sein und dürfen keine Korrosionsprodukte auf das Holz abgeben. Auch die Einbindung der Pergola in die Gartengestaltung – Bodenbelag, Beleuchtung, zusätzliche Ausstattung – sollte im Zusammenhang mit der Bepflanzung geplant werden, damit sich die verschiedenen Elemente nicht gegenseitig behindern. Wer diese Entsch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Fragen vor der Pflanzung</a:t>
            </a:r>
          </a:p>
        </p:txBody>
      </p:sp>
      <p:sp>
        <p:nvSpPr>
          <p:cNvPr id="3" name="Content Placeholder 2"/>
          <p:cNvSpPr>
            <a:spLocks noGrp="1"/>
          </p:cNvSpPr>
          <p:nvPr>
            <p:ph idx="1"/>
          </p:nvPr>
        </p:nvSpPr>
        <p:spPr/>
        <p:txBody>
          <a:bodyPr/>
          <a:lstStyle/>
          <a:p>
            <a:pPr>
              <a:defRPr sz="1800"/>
            </a:pPr>
            <a:r>
              <a:t>eidungen vor der Pflanzung trifft, schafft die Grundlage für eine Pergola, die sowohl als Holzkonstruktion als auch als begrüntes Gartenelement langfristig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Kletterpflanzen an der Holzpergola: Selbstklimmer, Gerüstkletterer und Schlinger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