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itlab.com/info4678/holzterrassenbauberlin/-/blob/0789b82d6630fa0a96a3ff91ee9592907c9310a6/_posts/2026-10-17-feuchte-verschattung-holzterrasse-berlin-sonnenstand.md" TargetMode="External"/><Relationship Id="rId3" Type="http://schemas.openxmlformats.org/officeDocument/2006/relationships/hyperlink" Target="https://holzundhaus.github.io/holzterrassenbauberlin/dateien/minimax-a820bb0ce7ff14ce0373e9e8/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Feuchte und Verschattung: So beeinflusst der Sonnenstand Ihre Holzterrasse in Berlin · Erklärende Präsentation</a:t>
            </a:r>
          </a:p>
        </p:txBody>
      </p:sp>
      <p:sp>
        <p:nvSpPr>
          <p:cNvPr id="3" name="Content Placeholder 2"/>
          <p:cNvSpPr>
            <a:spLocks noGrp="1"/>
          </p:cNvSpPr>
          <p:nvPr>
            <p:ph idx="1"/>
          </p:nvPr>
        </p:nvSpPr>
        <p:spPr/>
        <p:txBody>
          <a:bodyPr/>
          <a:lstStyle/>
          <a:p>
            <a:r>
              <a:t>Überblick: Der Sonnenstand beeinflusst maßgeblich, wie schnell Feuchtigkeit auf einer Holzterrasse abtrocknet und wie intensiv der Belag Beanspruchungen durch UV-Strahlung ausgesetzt ist. In Berlin mit seinen wechselnden Wetterlagen lohnt es sich, die Auswirkungen von Besonnung und Verschattung auf den Terrassenbelag zu kennen, um Pflegeintervalle sinnvoll zu planen und die Haltbarkeit des Holzes zu unterstützen.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Sonnenstand und Abtrocknungsverhalten</a:t>
            </a:r>
          </a:p>
        </p:txBody>
      </p:sp>
      <p:sp>
        <p:nvSpPr>
          <p:cNvPr id="3" name="Content Placeholder 2"/>
          <p:cNvSpPr>
            <a:spLocks noGrp="1"/>
          </p:cNvSpPr>
          <p:nvPr>
            <p:ph idx="1"/>
          </p:nvPr>
        </p:nvSpPr>
        <p:spPr/>
        <p:txBody>
          <a:bodyPr/>
          <a:lstStyle/>
          <a:p>
            <a:pPr>
              <a:defRPr sz="1800"/>
            </a:pPr>
            <a:r>
              <a:t>Die Häufigkeit und Intensität der Sonneneinstrahlung bestimmen, wie zügig Niederschlag, Tau und Spritzwasser von der Terrassenoberfläche verschwinden. Eine nach Westen ausgerichtete Fläche erhält nachmittags intensive Sonnenstunden und trocknet nach Regen häufig bis zum Abend ab. Dielen an der Nordseite eines Hauses bleiben hingegen länger feucht, da sie weniger direktes Licht abbekommen. Diese verlängerte Feuchtebelastung begünstigt biologische Abbauprozesse im Holz und kann die Lebensdauer des Belags verkürzen. Auch die jahreszeitlichen Unterschiede spielen eine Rolle: Im Sommer kann eine westgerichtete Terrasse nach einem Nachmittagsregen </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Sonnenstand und Abtrocknungsverhalten</a:t>
            </a:r>
          </a:p>
        </p:txBody>
      </p:sp>
      <p:sp>
        <p:nvSpPr>
          <p:cNvPr id="3" name="Content Placeholder 2"/>
          <p:cNvSpPr>
            <a:spLocks noGrp="1"/>
          </p:cNvSpPr>
          <p:nvPr>
            <p:ph idx="1"/>
          </p:nvPr>
        </p:nvSpPr>
        <p:spPr/>
        <p:txBody>
          <a:bodyPr/>
          <a:lstStyle/>
          <a:p>
            <a:pPr>
              <a:defRPr sz="1800"/>
            </a:pPr>
            <a:r>
              <a:t>schnell abtrocknen, während im Frühjahr und Herbst mit niedrigerem Sonnenstand die Feuchte deutlich länger auf der Oberfläche verbleibt.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Einfluss von Vegetation und Gebäudenähe</a:t>
            </a:r>
          </a:p>
        </p:txBody>
      </p:sp>
      <p:sp>
        <p:nvSpPr>
          <p:cNvPr id="3" name="Content Placeholder 2"/>
          <p:cNvSpPr>
            <a:spLocks noGrp="1"/>
          </p:cNvSpPr>
          <p:nvPr>
            <p:ph idx="1"/>
          </p:nvPr>
        </p:nvSpPr>
        <p:spPr/>
        <p:txBody>
          <a:bodyPr/>
          <a:lstStyle/>
          <a:p>
            <a:pPr>
              <a:defRPr sz="1800"/>
            </a:pPr>
            <a:r>
              <a:t>Lokale Gegebenheiten verändern die Feuchteverteilung auf der Terrassenfläche zusätzlich. Bäume und Sträucher in der Nähe werfen nicht nur Schatten, sondern halten auch Laub, das Feuchtigkeit speichert und die Wasserableitung in den Fugen behindern kann. An Wänden entstehen häufig Bereiche mit eingeschränkter Luftzirkulation, in denen Feuchtigkeit langsamer verdunstet. Ohne ausreichendes Gefälle sammelt sich Wasser in Mulden und verlängert die Feuchtebelastung des Holzes. Diese Faktoren wirken unabhängig von der Hauptausrichtung und sollten bei der Standortbeurteilung mitberücksichtigt werden. Die Unterkonstruktion trägt dazu bei, dass Wasser </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Einfluss von Vegetation und Gebäudenähe</a:t>
            </a:r>
          </a:p>
        </p:txBody>
      </p:sp>
      <p:sp>
        <p:nvSpPr>
          <p:cNvPr id="3" name="Content Placeholder 2"/>
          <p:cNvSpPr>
            <a:spLocks noGrp="1"/>
          </p:cNvSpPr>
          <p:nvPr>
            <p:ph idx="1"/>
          </p:nvPr>
        </p:nvSpPr>
        <p:spPr/>
        <p:txBody>
          <a:bodyPr/>
          <a:lstStyle/>
          <a:p>
            <a:pPr>
              <a:defRPr sz="1800"/>
            </a:pPr>
            <a:r>
              <a:t>gezielt abgeleitet wird und die Belüftung unter dem Belag gewährleistet bleibt.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Pflegeintervalle je nach Ausrichtung</a:t>
            </a:r>
          </a:p>
        </p:txBody>
      </p:sp>
      <p:sp>
        <p:nvSpPr>
          <p:cNvPr id="3" name="Content Placeholder 2"/>
          <p:cNvSpPr>
            <a:spLocks noGrp="1"/>
          </p:cNvSpPr>
          <p:nvPr>
            <p:ph idx="1"/>
          </p:nvPr>
        </p:nvSpPr>
        <p:spPr/>
        <p:txBody>
          <a:bodyPr/>
          <a:lstStyle/>
          <a:p>
            <a:pPr>
              <a:defRPr sz="1800"/>
            </a:pPr>
            <a:r>
              <a:t>Die Hausseite liefert eine praktikable Orientierung für die Pflegeplanung. Süd- und westexponierte Terrassen erhalten mehr Sonnenstunden und trocknen schneller ab, wodurch der Pflegeaufwand für Beschichtungen geringer ausfallen kann. Allerdings nimmt die UV-Belastung zu, was zu stärkerer Vergrauung führt. Nord- und ostexponierte Terrassen benötigen häufigere Kontrollen der Fugen und Wasserwege. Stehende Feuchtigkeit sollte regelmäßig entfernt werden, um Fäule vorzubeugen. Teilweise verschattete Flächen weisen unterschiedliche Trocknungsgeschwindigkeiten auf: Bereiche unter Bäumen oder an Mauern trocknen langsamer und profitieren von kürzeren </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Pflegeintervalle je nach Ausrichtung</a:t>
            </a:r>
          </a:p>
        </p:txBody>
      </p:sp>
      <p:sp>
        <p:nvSpPr>
          <p:cNvPr id="3" name="Content Placeholder 2"/>
          <p:cNvSpPr>
            <a:spLocks noGrp="1"/>
          </p:cNvSpPr>
          <p:nvPr>
            <p:ph idx="1"/>
          </p:nvPr>
        </p:nvSpPr>
        <p:spPr/>
        <p:txBody>
          <a:bodyPr/>
          <a:lstStyle/>
          <a:p>
            <a:pPr>
              <a:defRPr sz="1800"/>
            </a:pPr>
            <a:r>
              <a:t>Reinigungsintervallen als freie Flächen.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Praktische Pflegemaßnahmen für alle Standorte</a:t>
            </a:r>
          </a:p>
        </p:txBody>
      </p:sp>
      <p:sp>
        <p:nvSpPr>
          <p:cNvPr id="3" name="Content Placeholder 2"/>
          <p:cNvSpPr>
            <a:spLocks noGrp="1"/>
          </p:cNvSpPr>
          <p:nvPr>
            <p:ph idx="1"/>
          </p:nvPr>
        </p:nvSpPr>
        <p:spPr/>
        <p:txBody>
          <a:bodyPr/>
          <a:lstStyle/>
          <a:p>
            <a:pPr>
              <a:defRPr sz="1800"/>
            </a:pPr>
            <a:r>
              <a:t>Unabhängig von der Ausrichtung sollten Wasserwege auf der Terrasse frei gehalten werden. Laub und Schmutz in den Fugen können den Ablauf behindern und feuchte Stellen begünstigen. Eine jährliche Sichtprüfung auf Risse, Fäule und Brüche hilft, Probleme frühzeitig zu erkennen. Die Reinigung der Oberfläche erfolgt schonend mit Wasser und Bürste, da Hochdruck die Holzfasern aufrauen und die Oberfläche beschädigen kann. Die Wahl der Holzart unterstützt die Widerstandsfähigkeit: Lärche und Robinie besitzen von Natur aus höhere Dauerhaftigkeitsklassen als heimische Nadelhölzer wie Fichte, während Thermoholz durch die Wärmebehandlung veränderte Feuch</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Praktische Pflegemaßnahmen für alle Standorte</a:t>
            </a:r>
          </a:p>
        </p:txBody>
      </p:sp>
      <p:sp>
        <p:nvSpPr>
          <p:cNvPr id="3" name="Content Placeholder 2"/>
          <p:cNvSpPr>
            <a:spLocks noGrp="1"/>
          </p:cNvSpPr>
          <p:nvPr>
            <p:ph idx="1"/>
          </p:nvPr>
        </p:nvSpPr>
        <p:spPr/>
        <p:txBody>
          <a:bodyPr/>
          <a:lstStyle/>
          <a:p>
            <a:pPr>
              <a:defRPr sz="1800"/>
            </a:pPr>
            <a:r>
              <a:t>teeigenschaften aufweist.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Standortbeobachtung für die Langzeitpflege</a:t>
            </a:r>
          </a:p>
        </p:txBody>
      </p:sp>
      <p:sp>
        <p:nvSpPr>
          <p:cNvPr id="3" name="Content Placeholder 2"/>
          <p:cNvSpPr>
            <a:spLocks noGrp="1"/>
          </p:cNvSpPr>
          <p:nvPr>
            <p:ph idx="1"/>
          </p:nvPr>
        </p:nvSpPr>
        <p:spPr/>
        <p:txBody>
          <a:bodyPr/>
          <a:lstStyle/>
          <a:p>
            <a:pPr>
              <a:defRPr sz="1800"/>
            </a:pPr>
            <a:r>
              <a:t>Wer die Besonnung seiner Holzterrasse über das Jahr beobachtet, kann Pflegeintervalle gezielt anpassen. Eine Terrasse an der Nordseite oder unter Bäumen erfordert mehr Aufmerksamkeit bei der Feuchteableitung als eine freie Fläche nach Süden. Im Winter kommt Frost als zusätzlicher Faktor hinzu, der stehendes Wasser in Fugen und Rissen angreifen kann. Regelmäßige Kontrolle der Fugen, schnelles Entfernen von Laub und eine der Holzart entsprechende Oberflächenbehandlung tragen dazu bei, die Haltbarkeit des Belags zu unterstützen. So lässt sich der Einfluss von Sonnenstand und Verschattung aktiv in die Pflegeplanung einbeziehen.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Feuchte und Verschattung: So beeinflusst der Sonnenstand Ihre Holzterrasse in Berlin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