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terrassenbauberlin.wordpress.com/2026/10/17/eigenbau-oder-fachbetrieb-holzterrasse-arbeitsschritte/" TargetMode="External"/><Relationship Id="rId3" Type="http://schemas.openxmlformats.org/officeDocument/2006/relationships/hyperlink" Target="https://holzundhaus.github.io/holzterrassenbauberlin/dateien/minimax-4b8db25520b1ab8c404c92d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Eigenbau oder Fachbetrieb beim Holzterrassenbau: Welche Schritte Sie selbst machen können · Erklärende Präsentation</a:t>
            </a:r>
          </a:p>
        </p:txBody>
      </p:sp>
      <p:sp>
        <p:nvSpPr>
          <p:cNvPr id="3" name="Content Placeholder 2"/>
          <p:cNvSpPr>
            <a:spLocks noGrp="1"/>
          </p:cNvSpPr>
          <p:nvPr>
            <p:ph idx="1"/>
          </p:nvPr>
        </p:nvSpPr>
        <p:spPr/>
        <p:txBody>
          <a:bodyPr/>
          <a:lstStyle/>
          <a:p>
            <a:r>
              <a:t>Überblick: Eine Holzterrasse lässt sich teilweise in Eigenleistung umsetzen, doch nicht jeder Arbeitsschritt eignet sich dafür. Der Holzterrassenbau besteht aus mehreren Bausteinen, die unterschiedliches Werkzeug, Erfahrung und Verantwortung verlangen. Wer vor der Projektanfrage weiß, welche Aufgaben er selbst übernehmen möchte und welche besser in Fachbetriebshände gehören, erstellt später vergleichbare Angebote.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Bausteine des Holzterrassenbaus</a:t>
            </a:r>
          </a:p>
        </p:txBody>
      </p:sp>
      <p:sp>
        <p:nvSpPr>
          <p:cNvPr id="3" name="Content Placeholder 2"/>
          <p:cNvSpPr>
            <a:spLocks noGrp="1"/>
          </p:cNvSpPr>
          <p:nvPr>
            <p:ph idx="1"/>
          </p:nvPr>
        </p:nvSpPr>
        <p:spPr/>
        <p:txBody>
          <a:bodyPr/>
          <a:lstStyle/>
          <a:p>
            <a:pPr>
              <a:defRPr sz="1800"/>
            </a:pPr>
            <a:r>
              <a:t>Bevor Sie entscheiden, was Sie selbst machen, hilft eine grobe Aufteilung der Projektphasen. Typische Bausteine umfassen: Beschreibung und Aufmaß von Fläche, Untergrund und Zugang, Materialauswahl bei Holz, Dielenabmessungen und Befestigungssystem, Vorbereitung des Untergrunds inklusive Höhen und Wasserweg, Aufbau der Unterkonstruktion mit Auflagerabständen, Montage der Dielen einschließlich Fugen und Anschlüssen, Anschlüsse an Tür, Fassade, Rand und Stufen sowie Pflege und Reinigung im Jahresverlauf. Diese Reihenfolge ist nicht in jedem Projekt identisch, bildet aber eine brauchbare Checkliste für die Aufteilung zwischen Eigenbau und Fachbet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Bausteine des Holzterrassenbaus</a:t>
            </a:r>
          </a:p>
        </p:txBody>
      </p:sp>
      <p:sp>
        <p:nvSpPr>
          <p:cNvPr id="3" name="Content Placeholder 2"/>
          <p:cNvSpPr>
            <a:spLocks noGrp="1"/>
          </p:cNvSpPr>
          <p:nvPr>
            <p:ph idx="1"/>
          </p:nvPr>
        </p:nvSpPr>
        <p:spPr/>
        <p:txBody>
          <a:bodyPr/>
          <a:lstStyle/>
          <a:p>
            <a:pPr>
              <a:defRPr sz="1800"/>
            </a:pPr>
            <a:r>
              <a:t>rieb.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Arbeitsschritte für geschickte Heimwerker</a:t>
            </a:r>
          </a:p>
        </p:txBody>
      </p:sp>
      <p:sp>
        <p:nvSpPr>
          <p:cNvPr id="3" name="Content Placeholder 2"/>
          <p:cNvSpPr>
            <a:spLocks noGrp="1"/>
          </p:cNvSpPr>
          <p:nvPr>
            <p:ph idx="1"/>
          </p:nvPr>
        </p:nvSpPr>
        <p:spPr/>
        <p:txBody>
          <a:bodyPr/>
          <a:lstStyle/>
          <a:p>
            <a:pPr>
              <a:defRPr sz="1800"/>
            </a:pPr>
            <a:r>
              <a:t>Einige Tätigkeiten sind machbar, wenn Sie Erfahrung mitbringen und Zeit einplanen können. Materialtransport und Lagerung zählen dazu: Dielen und Unterkonstruktionshölzer vom Lieferfahrzeug zur Baustelle zu bringen, gelingt vielen Bauherren selbst. Dabei lohnt sich der Blick auf die Akklimatisierung, denn Holz sollte vor dem Einbau ausreichend Zeit am Lagerort haben, um sich an die Umgebungsfeuchte anzupassen. Ebenfalls typische Eigenleistungen sind Baustellenvorbereitung wie Freiräumen der Fläche, Sichern des Transportwegs, Bereitstellen von Werkzeug und Stromanschluss. Auch das Markieren von Bezugslinien oder Dokumentieren des Bestands gehör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Arbeitsschritte für geschickte Heimwerker</a:t>
            </a:r>
          </a:p>
        </p:txBody>
      </p:sp>
      <p:sp>
        <p:nvSpPr>
          <p:cNvPr id="3" name="Content Placeholder 2"/>
          <p:cNvSpPr>
            <a:spLocks noGrp="1"/>
          </p:cNvSpPr>
          <p:nvPr>
            <p:ph idx="1"/>
          </p:nvPr>
        </p:nvSpPr>
        <p:spPr/>
        <p:txBody>
          <a:bodyPr/>
          <a:lstStyle/>
          <a:p>
            <a:pPr>
              <a:defRPr sz="1800"/>
            </a:pPr>
            <a:r>
              <a:t>t oft in eigene Hand, weil Eigentümer ihre örtlichen Gegebenheiten am besten kennen. Rückbau und Entsorgung einer Altterrasse lassen sich ebenfalls häufig in Eigenleistung erledigen, vorausgesetzt angrenzende Bauteile werden nicht beschädigt und der Untergrund wird freigelegt, ohne die späteren Höhen für den Neubau zu verfälschen.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Aufgaben für den Fachbetrieb</a:t>
            </a:r>
          </a:p>
        </p:txBody>
      </p:sp>
      <p:sp>
        <p:nvSpPr>
          <p:cNvPr id="3" name="Content Placeholder 2"/>
          <p:cNvSpPr>
            <a:spLocks noGrp="1"/>
          </p:cNvSpPr>
          <p:nvPr>
            <p:ph idx="1"/>
          </p:nvPr>
        </p:nvSpPr>
        <p:spPr/>
        <p:txBody>
          <a:bodyPr/>
          <a:lstStyle/>
          <a:p>
            <a:pPr>
              <a:defRPr sz="1800"/>
            </a:pPr>
            <a:r>
              <a:t>Andere Bausteine tragen technisch Verantwortung für Standfestigkeit, Entwässerung und Dauerhaftigkeit. Das Ausrichten der Aufbauhöhe und das Einhalten des Gefälles für den Wasserablauf bestimmen, wie dauerhaft die Konstruktion mit Feuchte umgeht. Schon kleine Abweichungen führen zu stehendem Wasser, das den Belag und die Unterkonstruktion belastet. Die Wahl der Auflagerabstände richtet sich nach Dielenstärke, Holzart und Nutzlast. Wer hier falsch dimensioniert, bekommt spätere Durchbiegungen oder klaffende Fugen. Auch das Befestigungssystem muss zur Holzart, zur Sortierung und zur Bewegung des Holzes passen. Dazu gehören die richtige Anzahl 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Aufgaben für den Fachbetrieb</a:t>
            </a:r>
          </a:p>
        </p:txBody>
      </p:sp>
      <p:sp>
        <p:nvSpPr>
          <p:cNvPr id="3" name="Content Placeholder 2"/>
          <p:cNvSpPr>
            <a:spLocks noGrp="1"/>
          </p:cNvSpPr>
          <p:nvPr>
            <p:ph idx="1"/>
          </p:nvPr>
        </p:nvSpPr>
        <p:spPr/>
        <p:txBody>
          <a:bodyPr/>
          <a:lstStyle/>
          <a:p>
            <a:pPr>
              <a:defRPr sz="1800"/>
            </a:pPr>
            <a:r>
              <a:t>er Befestigungspunkte, das Vorbohren bei bestimmten Hölzern und die Einhaltung der Fugenabstände.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Sensible Anschlüsse und Sonderfälle</a:t>
            </a:r>
          </a:p>
        </p:txBody>
      </p:sp>
      <p:sp>
        <p:nvSpPr>
          <p:cNvPr id="3" name="Content Placeholder 2"/>
          <p:cNvSpPr>
            <a:spLocks noGrp="1"/>
          </p:cNvSpPr>
          <p:nvPr>
            <p:ph idx="1"/>
          </p:nvPr>
        </p:nvSpPr>
        <p:spPr/>
        <p:txBody>
          <a:bodyPr/>
          <a:lstStyle/>
          <a:p>
            <a:pPr>
              <a:defRPr sz="1800"/>
            </a:pPr>
            <a:r>
              <a:t>Übergänge zur Türschwelle, an die Fassade oder zum Garten sind sensible Schnittstellen, an denen später Wasser in Bauteile laufen kann. Saubere Anschlusshöhen, Hinterlüftung und Wasserführung sind hier entscheidend. Bei Hanglagen, Dachterrassen oder Aufbauten über Wohnraum kommen zusätzliche Anforderungen an Statik, Abdichtung und Lastabtrag hinzu. Diese Sonderfälle gehören in jedem Fall in die Verantwortung eines Fachbetriebs, da die Fehleranfälligkeit hier besonders hoch ist und Mängel oft erst nach längerer Zeit sichtbar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sauber beschreiben</a:t>
            </a:r>
          </a:p>
        </p:txBody>
      </p:sp>
      <p:sp>
        <p:nvSpPr>
          <p:cNvPr id="3" name="Content Placeholder 2"/>
          <p:cNvSpPr>
            <a:spLocks noGrp="1"/>
          </p:cNvSpPr>
          <p:nvPr>
            <p:ph idx="1"/>
          </p:nvPr>
        </p:nvSpPr>
        <p:spPr/>
        <p:txBody>
          <a:bodyPr/>
          <a:lstStyle/>
          <a:p>
            <a:pPr>
              <a:defRPr sz="1800"/>
            </a:pPr>
            <a:r>
              <a:t>Damit später Angebote denselben Projektumfang abbilden, sollten eigene und fremde Leistungen klar benannt werden. Eine einfache Übersicht hilft: Eigenleistung beim Transport vom Lieferort bis zur Terrassenfläche, Eigenleistung beim Rückbau mit Demontage und Entsorgung der Altterrasse, Fachbetrieb für Untergrund mit Höhen, Gefälle, Wasserweg und Auflager, Fachbetrieb für Aufbau mit Unterkonstruktion, Dielenmontage und Anschlüssen. Offene Positionen wie ein nicht abschließend geklärter Zugang oder eine unbekannte Aufbauhöhe sollten ausdrücklich als offen markiert werden, damit Angebote später nicht an unterschiedlichen Voraussetzungen gemessen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sauber beschreiben</a:t>
            </a:r>
          </a:p>
        </p:txBody>
      </p:sp>
      <p:sp>
        <p:nvSpPr>
          <p:cNvPr id="3" name="Content Placeholder 2"/>
          <p:cNvSpPr>
            <a:spLocks noGrp="1"/>
          </p:cNvSpPr>
          <p:nvPr>
            <p:ph idx="1"/>
          </p:nvPr>
        </p:nvSpPr>
        <p:spPr/>
        <p:txBody>
          <a:bodyPr/>
          <a:lstStyle/>
          <a:p>
            <a:pPr>
              <a:defRPr sz="1800"/>
            </a:pPr>
            <a:r>
              <a:t>werden.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Vorbereitende Schritte vor der Anfrage</a:t>
            </a:r>
          </a:p>
        </p:txBody>
      </p:sp>
      <p:sp>
        <p:nvSpPr>
          <p:cNvPr id="3" name="Content Placeholder 2"/>
          <p:cNvSpPr>
            <a:spLocks noGrp="1"/>
          </p:cNvSpPr>
          <p:nvPr>
            <p:ph idx="1"/>
          </p:nvPr>
        </p:nvSpPr>
        <p:spPr/>
        <p:txBody>
          <a:bodyPr/>
          <a:lstStyle/>
          <a:p>
            <a:pPr>
              <a:defRPr sz="1800"/>
            </a:pPr>
            <a:r>
              <a:t>Fläche, Untergrund und Zugang notieren und mit Fotos dokumentieren. Eigene Fähigkeiten und verfügbare Zeit ehrlich einschätzen. Entscheiden, welche Bausteine in Eigenleistung umgesetzt werden sollen und festhalten, welche Leistungen vom Fachbetrieb erwartet werden. Diese Aufteilung in die Projektanfrage übernehmen, damit Angebote vergleichbar bleiben. Wenn Sie diese Punkte vor der Anfrage klären, fällt es leichter, den passenden Betrieb zu finden und die eigene Beteiligung realistisch zu planen. Eine gut vorbereitete Anfrage beschleunigt dabei nicht nur den Entscheidungsprozess, sondern schafft auch eine klare Grundlage für die spätere Zusamm</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Vorbereitende Schritte vor der Anfrage</a:t>
            </a:r>
          </a:p>
        </p:txBody>
      </p:sp>
      <p:sp>
        <p:nvSpPr>
          <p:cNvPr id="3" name="Content Placeholder 2"/>
          <p:cNvSpPr>
            <a:spLocks noGrp="1"/>
          </p:cNvSpPr>
          <p:nvPr>
            <p:ph idx="1"/>
          </p:nvPr>
        </p:nvSpPr>
        <p:spPr/>
        <p:txBody>
          <a:bodyPr/>
          <a:lstStyle/>
          <a:p>
            <a:pPr>
              <a:defRPr sz="1800"/>
            </a:pPr>
            <a:r>
              <a:t>enarbeit.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Eigenbau oder Fachbetrieb beim Holzterrassenbau: Welche Schritte Sie selbst machen können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