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fassadenbauberlin.blogspot.com/2026/10/holzfassade-am-denkmal-in-berlin-welche.html" TargetMode="External"/><Relationship Id="rId3" Type="http://schemas.openxmlformats.org/officeDocument/2006/relationships/hyperlink" Target="https://holzundhaus.github.io/holzfassadenbauberlin/dateien/minimax-fe818a8057e9d9b44bf44f5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am Denkmal in Berlin: Welche Spielräume Bauherren realistisch erwarten können · Erklärende Präsentation</a:t>
            </a:r>
          </a:p>
        </p:txBody>
      </p:sp>
      <p:sp>
        <p:nvSpPr>
          <p:cNvPr id="3" name="Content Placeholder 2"/>
          <p:cNvSpPr>
            <a:spLocks noGrp="1"/>
          </p:cNvSpPr>
          <p:nvPr>
            <p:ph idx="1"/>
          </p:nvPr>
        </p:nvSpPr>
        <p:spPr/>
        <p:txBody>
          <a:bodyPr/>
          <a:lstStyle/>
          <a:p>
            <a:r>
              <a:t>Überblick: Eine Holzfassade an einem denkmalgeschützten Berliner Gebäude ist kein Standardvorhaben. Bevor über Profil, Holzart oder Farbton gesprochen wird, steht die Frage im Raum, welche gestalterischen und technischen Spielräume die Denkmalbehörde überhaupt zulässt. Dieser Ratgeber zeigt, wo Bauherren realistisch mitreden können und welche Punkte früh mit Denkmalschutz und Fachplanung abgestimmt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Denkmalschutz die Fassade betrifft</a:t>
            </a:r>
          </a:p>
        </p:txBody>
      </p:sp>
      <p:sp>
        <p:nvSpPr>
          <p:cNvPr id="3" name="Content Placeholder 2"/>
          <p:cNvSpPr>
            <a:spLocks noGrp="1"/>
          </p:cNvSpPr>
          <p:nvPr>
            <p:ph idx="1"/>
          </p:nvPr>
        </p:nvSpPr>
        <p:spPr/>
        <p:txBody>
          <a:bodyPr/>
          <a:lstStyle/>
          <a:p>
            <a:pPr>
              <a:defRPr sz="1800"/>
            </a:pPr>
            <a:r>
              <a:t>Denkmalgeschützte Gebäude stehen unter einem erhöhten öffentlichen Interesse. Das betrifft meist nicht nur einzelne Bauteile, sondern das äußere Erscheinungsbild insgesamt. Eine neue Bekleidung aus Holz verändert genau das: Proportionen, Farbigkeit, Gliederung und Übergänge zwischen Sockel, Geschossen und Dach. In eine denkmalrechtliche Beurteilung fließen vor allem gestalterische und konstruktive Merkmale ein, weniger die reine Materialwahl. Die Behörde prüft, ob das Vorhaben das historische Erscheinungsbild wahrt oder verändert.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Sichtbarkeit und Gliederung der Holzbekleidung</a:t>
            </a:r>
          </a:p>
        </p:txBody>
      </p:sp>
      <p:sp>
        <p:nvSpPr>
          <p:cNvPr id="3" name="Content Placeholder 2"/>
          <p:cNvSpPr>
            <a:spLocks noGrp="1"/>
          </p:cNvSpPr>
          <p:nvPr>
            <p:ph idx="1"/>
          </p:nvPr>
        </p:nvSpPr>
        <p:spPr/>
        <p:txBody>
          <a:bodyPr/>
          <a:lstStyle/>
          <a:p>
            <a:pPr>
              <a:defRPr sz="1800"/>
            </a:pPr>
            <a:r>
              <a:t>Je nach Lage des Gebäudes kann die Frage entscheidend sein, ob die Fassade vom öffentlichen Straßenraum aus sichtbar bleibt oder als Rückseite eingestuft wird. Davon hängt ab, wie weit die Behörde Vorgaben zur Gliederung, zur Verlegerichtung und zum Fassadenraster macht. Üblich ist die Abstimmung über Brettbreiten und Profilierung, horizontale oder vertikale Verlegerichtung, Fugenbild und Schattenfugen sowie Anschlüsse an Fenstergewände und Sohlbänke.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Farbton, Vergrauung und Materialechtheit</a:t>
            </a:r>
          </a:p>
        </p:txBody>
      </p:sp>
      <p:sp>
        <p:nvSpPr>
          <p:cNvPr id="3" name="Content Placeholder 2"/>
          <p:cNvSpPr>
            <a:spLocks noGrp="1"/>
          </p:cNvSpPr>
          <p:nvPr>
            <p:ph idx="1"/>
          </p:nvPr>
        </p:nvSpPr>
        <p:spPr/>
        <p:txBody>
          <a:bodyPr/>
          <a:lstStyle/>
          <a:p>
            <a:pPr>
              <a:defRPr sz="1800"/>
            </a:pPr>
            <a:r>
              <a:t>Unbehandeltes Holz verändert durch Bewitterung seinen Farbton. Bei einem Denkmal kann genau das erwünscht sein oder es werden bestimmte Farbtöne vorgegeben. Vor jeder Festlegung steht die Frage, ob die Behörde eine Lasur, einen deckenden Anstrich oder eine natürlich alternde Oberfläche erwartet. Nicht jede Holzart eignet sich gleichermaßen für ein Denkmal. Entscheidend ist, ob die Materialwahl zur bestehenden Bausubstanz und zur historischen Gliederung passt.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Sockel, Fensteranschlüsse und konstruktive Details</a:t>
            </a:r>
          </a:p>
        </p:txBody>
      </p:sp>
      <p:sp>
        <p:nvSpPr>
          <p:cNvPr id="3" name="Content Placeholder 2"/>
          <p:cNvSpPr>
            <a:spLocks noGrp="1"/>
          </p:cNvSpPr>
          <p:nvPr>
            <p:ph idx="1"/>
          </p:nvPr>
        </p:nvSpPr>
        <p:spPr/>
        <p:txBody>
          <a:bodyPr/>
          <a:lstStyle/>
          <a:p>
            <a:pPr>
              <a:defRPr sz="1800"/>
            </a:pPr>
            <a:r>
              <a:t>Der Sockel ist bei Berliner Bestandsgebäuden oft ein eigener gestalterischer Bereich. Eine vorgehängte hinterlüftete Holzfassade endet normalerweise oberhalb des Spritzwasserbereichs. Abgestimmt werden Höhe und Ausbildung des Sockelabschlusses, Anschluss an Fensterbänke und Gewände, Tropfkanten sowie Belüftungsöffnungen. Die konstruktiven Grundlagen wie Schichtenaufbau, Hinterlüftung und Anschlüsse müssen dabei immer funktionieren.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Realistische Spielräume für Bauherren</a:t>
            </a:r>
          </a:p>
        </p:txBody>
      </p:sp>
      <p:sp>
        <p:nvSpPr>
          <p:cNvPr id="3" name="Content Placeholder 2"/>
          <p:cNvSpPr>
            <a:spLocks noGrp="1"/>
          </p:cNvSpPr>
          <p:nvPr>
            <p:ph idx="1"/>
          </p:nvPr>
        </p:nvSpPr>
        <p:spPr/>
        <p:txBody>
          <a:bodyPr/>
          <a:lstStyle/>
          <a:p>
            <a:pPr>
              <a:defRPr sz="1800"/>
            </a:pPr>
            <a:r>
              <a:t>Die Spielräume sind in der Praxis oft enger, als Bauherren zunächst annehmen. Gleichzeitig gibt es mehrere Stellschrauben: Statt einer geschlossenen Brettfläche können sichtbare Felder oder Raster die historische Gliederung aufgreifen. Zwischen natürlich vergrauter, lasierter oder deckend behandelter Oberfläche bestehen oft mehrere zulässige Wege. Weniger sichtbare Fassadenseiten werden großzügiger behandelt als die zur Straße orientierte Hauptansicht.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für die Abstimmung</a:t>
            </a:r>
          </a:p>
        </p:txBody>
      </p:sp>
      <p:sp>
        <p:nvSpPr>
          <p:cNvPr id="3" name="Content Placeholder 2"/>
          <p:cNvSpPr>
            <a:spLocks noGrp="1"/>
          </p:cNvSpPr>
          <p:nvPr>
            <p:ph idx="1"/>
          </p:nvPr>
        </p:nvSpPr>
        <p:spPr/>
        <p:txBody>
          <a:bodyPr/>
          <a:lstStyle/>
          <a:p>
            <a:pPr>
              <a:defRPr sz="1800"/>
            </a:pPr>
            <a:r>
              <a:t>Wer mit einer Anfrage in die Fachplanung geht, hat bessere Karten, wenn Unterlagen bereits sortiert sind. Hilfreich ist eine Zusammenstellung mit Lage und Denkmalstatus des Gebäudes, Bestandsfotos der betroffenen Fassade, kurzer Beschreibung der geplanten Maßnahme, Vorstellung zur gewünschten Wirkung sowie Angaben zu Zugang und gewünschtem Zeitraum. Diese Punkte helfen Fachbetrieben, das Vorhaben technisch einzuordnen, und geben der Denkmalbehörde eine belastbare Grundlage für die Beurteilung. Die eigentliche Abstimmung läuft anschließend zwischen Bauherren, Denkmalbehörde und Fachbetrieb.</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Holzfassade am Denkmal in Berlin: Welche Spielräume Bauherren realistisch erwarten können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