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berlin.tumblr.com/post/830746354349490176/holzfassade-reinigung-untergrundvorbereitung" TargetMode="External"/><Relationship Id="rId3" Type="http://schemas.openxmlformats.org/officeDocument/2006/relationships/hyperlink" Target="https://holzundhaus.github.io/holzfassadeberlin/dateien/minimax-ed12ccc7d574fe4994a5612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reinigen: Verfahren und Untergrundvorbereitung vor dem Anstrich · Erklärende Präsentation</a:t>
            </a:r>
          </a:p>
        </p:txBody>
      </p:sp>
      <p:sp>
        <p:nvSpPr>
          <p:cNvPr id="3" name="Content Placeholder 2"/>
          <p:cNvSpPr>
            <a:spLocks noGrp="1"/>
          </p:cNvSpPr>
          <p:nvPr>
            <p:ph idx="1"/>
          </p:nvPr>
        </p:nvSpPr>
        <p:spPr/>
        <p:txBody>
          <a:bodyPr/>
          <a:lstStyle/>
          <a:p>
            <a:r>
              <a:t>Überblick: Eine Holzfassade verlangt regelmäßige Pflege, um ihre schützende und optische Funktion zu behalten. Verschmutzungen durch Staub, Pollen und organische Beläge setzen sich auf der Oberfläche ab und beeinflussen, wie gut nachfolgende Beschichtungen haften. Die Reinigung ist daher kein optionaler Schritt, sondern ein wesentlicher Bestandteil der Fachpflege, der sorgfältig auf das geplante Beschichtungssystem abgestimmt werden muss.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Reinigung zur Holzfassade dazugehört</a:t>
            </a:r>
          </a:p>
        </p:txBody>
      </p:sp>
      <p:sp>
        <p:nvSpPr>
          <p:cNvPr id="3" name="Content Placeholder 2"/>
          <p:cNvSpPr>
            <a:spLocks noGrp="1"/>
          </p:cNvSpPr>
          <p:nvPr>
            <p:ph idx="1"/>
          </p:nvPr>
        </p:nvSpPr>
        <p:spPr/>
        <p:txBody>
          <a:bodyPr/>
          <a:lstStyle/>
          <a:p>
            <a:pPr>
              <a:defRPr sz="1800"/>
            </a:pPr>
            <a:r>
              <a:t>Auf jeder Holzoberfläche im Außenbereich lagern sich mit der Zeit Schmutzpartikel ab. Diese Ablagerungen binden Feuchtigkeit und schaffen Bedingungen, unter denen Algen, Pilze oder andere Mikroorganismen Fuß fassen können. Eine verschmutzte Fassade nimmtFeuchtigkeit leichter auf und bietet biologischen Belägen einen Nährboden. Darüber hinaus hindern solche Schichten eine neue Beschichtung daran, gleichmäßig auf dem Holz zu haften. Die Reinigung entfernt diese Fremdschicht, ohne die Holzoberfläche selbst zu beschädigen. Wer diesen Schritt auslässt oder nachlässig ausführt, riskiert, dass selbst hochwertige Anstriche vorzeitig versagen und sich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Reinigung zur Holzfassade dazugehört</a:t>
            </a:r>
          </a:p>
        </p:txBody>
      </p:sp>
      <p:sp>
        <p:nvSpPr>
          <p:cNvPr id="3" name="Content Placeholder 2"/>
          <p:cNvSpPr>
            <a:spLocks noGrp="1"/>
          </p:cNvSpPr>
          <p:nvPr>
            <p:ph idx="1"/>
          </p:nvPr>
        </p:nvSpPr>
        <p:spPr/>
        <p:txBody>
          <a:bodyPr/>
          <a:lstStyle/>
          <a:p>
            <a:pPr>
              <a:defRPr sz="1800"/>
            </a:pPr>
            <a:r>
              <a:t> ungleichmäßig ablösen.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vor der Reinigung</a:t>
            </a:r>
          </a:p>
        </p:txBody>
      </p:sp>
      <p:sp>
        <p:nvSpPr>
          <p:cNvPr id="3" name="Content Placeholder 2"/>
          <p:cNvSpPr>
            <a:spLocks noGrp="1"/>
          </p:cNvSpPr>
          <p:nvPr>
            <p:ph idx="1"/>
          </p:nvPr>
        </p:nvSpPr>
        <p:spPr/>
        <p:txBody>
          <a:bodyPr/>
          <a:lstStyle/>
          <a:p>
            <a:pPr>
              <a:defRPr sz="1800"/>
            </a:pPr>
            <a:r>
              <a:t>Bevor ein Reinigungsverfahren festgelegt wird, sollten Eigentümer oder Fachleute den aktuellen Zustand der Fassade dokumentieren. Dazu gehört die Bestimmung der Holzart, denn Lärche, Douglasie oder Fichte reagieren unterschiedlich auf Feuchtigkeit und Reinigungsmittel. Ebenfalls wichtig ist die Kenntnis der vorhandenen Beschichtung: Ist eine Lasur, ein deckender Anstrich oder ein Öl aufgebracht? Unbekannte Produkte sollten ausdrücklich als solche notiert werden, anstatt Annahmen zu treffen. Auffällige Stellen wie Ablösungen, Risse, dunkle Verfärbungen oder dauerhaft feuchte Bereiche zeigen, wo der Untergrund besonderer Aufmerksamkeit bedarf.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vor der Reinigung</a:t>
            </a:r>
          </a:p>
        </p:txBody>
      </p:sp>
      <p:sp>
        <p:nvSpPr>
          <p:cNvPr id="3" name="Content Placeholder 2"/>
          <p:cNvSpPr>
            <a:spLocks noGrp="1"/>
          </p:cNvSpPr>
          <p:nvPr>
            <p:ph idx="1"/>
          </p:nvPr>
        </p:nvSpPr>
        <p:spPr/>
        <p:txBody>
          <a:bodyPr/>
          <a:lstStyle/>
          <a:p>
            <a:pPr>
              <a:defRPr sz="1800"/>
            </a:pPr>
            <a:r>
              <a:t>Diese Bestandsaufnahme bildet die Grundlage dafür, Reinigung und Beschichtung als zusammenhängendes System zu planen.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Reinigungsverfahren im Überblick</a:t>
            </a:r>
          </a:p>
        </p:txBody>
      </p:sp>
      <p:sp>
        <p:nvSpPr>
          <p:cNvPr id="3" name="Content Placeholder 2"/>
          <p:cNvSpPr>
            <a:spLocks noGrp="1"/>
          </p:cNvSpPr>
          <p:nvPr>
            <p:ph idx="1"/>
          </p:nvPr>
        </p:nvSpPr>
        <p:spPr/>
        <p:txBody>
          <a:bodyPr/>
          <a:lstStyle/>
          <a:p>
            <a:pPr>
              <a:defRPr sz="1800"/>
            </a:pPr>
            <a:r>
              <a:t>Mechanisches Abbürsten mit einer weichen Bürste eignet sich für lose aufliegenden Schmutz und Staub, wobei die Faserrichtung des Holzes nicht verändert wird. Bei leichter Verschmutzung genügt oft klares Wasser mit einem weichen Schwamm oder Tuch, wobei große Wassermengen vermieden werden sollten, um das Holz nicht unnötig zu durchfeuchten. Eine sanfte Niederdruckreinigung ist möglich, wenn die Herstellerangaben des geplanten Beschichtungssystems es ausdrücklich erlauben. Biologisch wirkende Reiniger helfen gegen Algen- oder Pilzbeläge und sollten stets mit ausreichend Frischwasser nachgespült werden. Hochdruckreiniger sind für die meisten Hol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Reinigungsverfahren im Überblick</a:t>
            </a:r>
          </a:p>
        </p:txBody>
      </p:sp>
      <p:sp>
        <p:nvSpPr>
          <p:cNvPr id="3" name="Content Placeholder 2"/>
          <p:cNvSpPr>
            <a:spLocks noGrp="1"/>
          </p:cNvSpPr>
          <p:nvPr>
            <p:ph idx="1"/>
          </p:nvPr>
        </p:nvSpPr>
        <p:spPr/>
        <p:txBody>
          <a:bodyPr/>
          <a:lstStyle/>
          <a:p>
            <a:pPr>
              <a:defRPr sz="1800"/>
            </a:pPr>
            <a:r>
              <a:t>zfassaden nicht empfehlenswert, da sie die Oberfläche aufreißen und Holzfasern aufstellen können, was zu ungleichmäßigem Feuchtigkeitseinfall und einer schlechten Haftung des folgenden Anstrichs führt.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der Untergrundvorbereitung</a:t>
            </a:r>
          </a:p>
        </p:txBody>
      </p:sp>
      <p:sp>
        <p:nvSpPr>
          <p:cNvPr id="3" name="Content Placeholder 2"/>
          <p:cNvSpPr>
            <a:spLocks noGrp="1"/>
          </p:cNvSpPr>
          <p:nvPr>
            <p:ph idx="1"/>
          </p:nvPr>
        </p:nvSpPr>
        <p:spPr/>
        <p:txBody>
          <a:bodyPr/>
          <a:lstStyle/>
          <a:p>
            <a:pPr>
              <a:defRPr sz="1800"/>
            </a:pPr>
            <a:r>
              <a:t>Nach der Reinigung folgt die gezielte Untergrundvorbereitung in mehreren Schritten. Zunächst wird loser Schmutz trocken entfernt, damit er sich beim Nassreinigen nicht auf der Fläche verteilt. Die eigentliche Nassreinigung erfolgt mit klarem Wasser und weichen Werkzeugen; bei hartnäckigen Belägen kann ein geeigneter Reiniger nach Herstellerangaben eingesetzt werden, dessen Einwirkzeit und Konzentration genau eingehalten werden müssen. Nach jeder Reinigung ist gründliches Nachspülen erforderlich, da Rückstände die Haftung der späteren Beschichtung stören. Anschließend muss das Holz vollständig durchtrocknen, bevor ein neuer Anstrich aufgebrach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der Untergrundvorbereitung</a:t>
            </a:r>
          </a:p>
        </p:txBody>
      </p:sp>
      <p:sp>
        <p:nvSpPr>
          <p:cNvPr id="3" name="Content Placeholder 2"/>
          <p:cNvSpPr>
            <a:spLocks noGrp="1"/>
          </p:cNvSpPr>
          <p:nvPr>
            <p:ph idx="1"/>
          </p:nvPr>
        </p:nvSpPr>
        <p:spPr/>
        <p:txBody>
          <a:bodyPr/>
          <a:lstStyle/>
          <a:p>
            <a:pPr>
              <a:defRPr sz="1800"/>
            </a:pPr>
            <a:r>
              <a:t>t wird. Wenn das gewählte Beschichtungssystem es vorsieht, wird die Fläche leicht angeschliffen, um die Holzfaser zu glätten und den Verbund zur neuen Beschichtung zu verbessern. Entscheidend ist, dass jeder Schritt dokumentiert wird: Verfahren, Mittel, Trocknungsbedingungen und Beschichtungssystem lassen sich später für Folgeprojekte oder Angebote heranziehen.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Zusätzliche Aspekte für eine dauerhafte Pflege</a:t>
            </a:r>
          </a:p>
        </p:txBody>
      </p:sp>
      <p:sp>
        <p:nvSpPr>
          <p:cNvPr id="3" name="Content Placeholder 2"/>
          <p:cNvSpPr>
            <a:spLocks noGrp="1"/>
          </p:cNvSpPr>
          <p:nvPr>
            <p:ph idx="1"/>
          </p:nvPr>
        </p:nvSpPr>
        <p:spPr/>
        <p:txBody>
          <a:bodyPr/>
          <a:lstStyle/>
          <a:p>
            <a:pPr>
              <a:defRPr sz="1800"/>
            </a:pPr>
            <a:r>
              <a:t>Neben der eigentlichen Flächenreinigung verdienen Anschlüsse, Sockel, Ecken und Fensterlaibungen besondere Aufmerksamkeit. Diese Bereiche bestimmen maßgeblich, wie Feuchtigkeit auf der Fassade abgeleitet wird, und sollten daher in die Vorbereitung einbezogen werden. Die Planung der Wasserführung gilt als funktionale Anforderung und nicht als optionales Detail. Außerdem sollten Eigentümer technischen Zustand und optisches Erscheinungsbild getrennt betrachten: Eine gleichmäßig vergraute Fläche kann technisch intakt sein, während eine helle Fläche mit kleinen Ablösungen durchaus Pflegebedarf aufweist. Regelmäßige Kontrolle und dokumentierte Pfle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Zusätzliche Aspekte für eine dauerhafte Pflege</a:t>
            </a:r>
          </a:p>
        </p:txBody>
      </p:sp>
      <p:sp>
        <p:nvSpPr>
          <p:cNvPr id="3" name="Content Placeholder 2"/>
          <p:cNvSpPr>
            <a:spLocks noGrp="1"/>
          </p:cNvSpPr>
          <p:nvPr>
            <p:ph idx="1"/>
          </p:nvPr>
        </p:nvSpPr>
        <p:spPr/>
        <p:txBody>
          <a:bodyPr/>
          <a:lstStyle/>
          <a:p>
            <a:pPr>
              <a:defRPr sz="1800"/>
            </a:pPr>
            <a:r>
              <a:t>ge erhalten den Wert der Holzfassade langfristig.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reinigen: Verfahren und Untergrundvorbereitung vor dem Anstrich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