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fassadeberlin.blogspot.com" TargetMode="External"/><Relationship Id="rId3" Type="http://schemas.openxmlformats.org/officeDocument/2006/relationships/hyperlink" Target="https://holzundhaus.github.io/holzfassadeberlin/dateien/minimax-998664f64ee19d14459fb34c/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holzfassadeberlin.de · Erklärende Präsentation</a:t>
            </a:r>
          </a:p>
        </p:txBody>
      </p:sp>
      <p:sp>
        <p:nvSpPr>
          <p:cNvPr id="3" name="Content Placeholder 2"/>
          <p:cNvSpPr>
            <a:spLocks noGrp="1"/>
          </p:cNvSpPr>
          <p:nvPr>
            <p:ph idx="1"/>
          </p:nvPr>
        </p:nvSpPr>
        <p:spPr/>
        <p:txBody>
          <a:bodyPr/>
          <a:lstStyle/>
          <a:p>
            <a:r>
              <a:t>Eine Holzfassade in Berlin professionell zu planen und umzusetzen erfordert mehr als handwerkliches Können. Die Kombination aus den strengen Vorgaben der Berliner Bauordnung, den klimatischen Besonderheiten der Region und den Anforderungen an eine dauerhaft schöne Oberfläche macht eine sorgfältige Vorbereitung unverzichtbar. Dieser Ratgeber bietet eine ausführliche, praxisnahe Anleitung für alle, die eine Holzfassade in der Hauptstadt realisieren möchten – von der ersten Konzeptidee bis zur fertigen Außenhülle.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Grundlagen der Holzfassade in Berlin: Materialwahl und regionale Anforderungen</a:t>
            </a:r>
          </a:p>
        </p:txBody>
      </p:sp>
      <p:sp>
        <p:nvSpPr>
          <p:cNvPr id="3" name="Content Placeholder 2"/>
          <p:cNvSpPr>
            <a:spLocks noGrp="1"/>
          </p:cNvSpPr>
          <p:nvPr>
            <p:ph idx="1"/>
          </p:nvPr>
        </p:nvSpPr>
        <p:spPr/>
        <p:txBody>
          <a:bodyPr/>
          <a:lstStyle/>
          <a:p>
            <a:pPr>
              <a:defRPr sz="1800"/>
            </a:pPr>
            <a:r>
              <a:t>Holzfassaden im Berliner Raum unterliegen besonderen klimatischen Bedingungen. Die Stadt erlebt sowohl kalte, feuchte Winter als auch warme, teils trockene Sommer. Diese Temperaturschwankungen und der Wechsel zwischen Nässe und Trockenheit setzen das Material dauerhaft unter Stress. Für die Außenanwendung kommen in der Praxis vor allem heimische Hölzer wie Lärche und Fichte zum Einsatz, die durch geeignete Oberflächenbehandlungen geschützt werden. Tropische Harthölzer wie Bangkirai oder Thermoesche sind ebenfalls verbreitet, wobei ihre Herkunft und Nachhaltigkeitszertifizierung geprüft werden sollten. Die Wahl des Materials beeinflusst direkt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Grundlagen der Holzfassade in Berlin: Materialwahl und regionale Anforderungen</a:t>
            </a:r>
          </a:p>
        </p:txBody>
      </p:sp>
      <p:sp>
        <p:nvSpPr>
          <p:cNvPr id="3" name="Content Placeholder 2"/>
          <p:cNvSpPr>
            <a:spLocks noGrp="1"/>
          </p:cNvSpPr>
          <p:nvPr>
            <p:ph idx="1"/>
          </p:nvPr>
        </p:nvSpPr>
        <p:spPr/>
        <p:txBody>
          <a:bodyPr/>
          <a:lstStyle/>
          <a:p>
            <a:pPr>
              <a:defRPr sz="1800"/>
            </a:pPr>
            <a:r>
              <a:t> die Lebensdauer, den Pflegeaufwand und die Brandschutzklasse der fertigen Fassade. In Berlin sind für mehrgeschossige Gebäude häufig Aufenthaltsräume direkt an der Fassade vorhanden, was die Anforderungen an den Wärme- und Feuchteschutz erhöht.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Brandschutz bei Holzfassaden: Vorschriften und Konstruktionsprinzipien</a:t>
            </a:r>
          </a:p>
        </p:txBody>
      </p:sp>
      <p:sp>
        <p:nvSpPr>
          <p:cNvPr id="3" name="Content Placeholder 2"/>
          <p:cNvSpPr>
            <a:spLocks noGrp="1"/>
          </p:cNvSpPr>
          <p:nvPr>
            <p:ph idx="1"/>
          </p:nvPr>
        </p:nvSpPr>
        <p:spPr/>
        <p:txBody>
          <a:bodyPr/>
          <a:lstStyle/>
          <a:p>
            <a:pPr>
              <a:defRPr sz="1800"/>
            </a:pPr>
            <a:r>
              <a:t>Holz ist ein brennbarer Werkstoff, weshalb der Brandschutz von Beginn an in die Planung einfließen muss. Bei einer hinterlüfteten Holzkonstruktion entsteht zwischen der Bekleidung und der tragenden Wand ein Luftspalt, der im Brandfall eine zusätzliche Ausbreitungsfläche darstellen kann. Entsprechende Anschlussdetails an Sockel, Fenster und Gebäudekanten sind entscheidend, um die Ausbreitung von Feuer und Rauch zu begrenzen. Die Landesbauordnung Berlin und das Bauordnungsrecht legen fest, welche Brandschutzklassen je nach Gebäudehöhe und Nutzung einzuhalten sind. Der Informationsdienst Holz stellt Regeldetails bereit, die als Planungsgrundlage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Brandschutz bei Holzfassaden: Vorschriften und Konstruktionsprinzipien</a:t>
            </a:r>
          </a:p>
        </p:txBody>
      </p:sp>
      <p:sp>
        <p:nvSpPr>
          <p:cNvPr id="3" name="Content Placeholder 2"/>
          <p:cNvSpPr>
            <a:spLocks noGrp="1"/>
          </p:cNvSpPr>
          <p:nvPr>
            <p:ph idx="1"/>
          </p:nvPr>
        </p:nvSpPr>
        <p:spPr/>
        <p:txBody>
          <a:bodyPr/>
          <a:lstStyle/>
          <a:p>
            <a:pPr>
              <a:defRPr sz="1800"/>
            </a:pPr>
            <a:r>
              <a:t> dienen können. Für die Baupraxis empfiehlt es sich, frühzeitig mit der unteren Bauaufsichtsbehörde abzustimmen, insbesondere bei Sonderlösungen oder Abweichungen von Standarddetails.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Konstruktiver Holzschutz: Hinterlüftung, Tropfkanten und Anschlüsse richtig ausführen</a:t>
            </a:r>
          </a:p>
        </p:txBody>
      </p:sp>
      <p:sp>
        <p:nvSpPr>
          <p:cNvPr id="3" name="Content Placeholder 2"/>
          <p:cNvSpPr>
            <a:spLocks noGrp="1"/>
          </p:cNvSpPr>
          <p:nvPr>
            <p:ph idx="1"/>
          </p:nvPr>
        </p:nvSpPr>
        <p:spPr/>
        <p:txBody>
          <a:bodyPr/>
          <a:lstStyle/>
          <a:p>
            <a:pPr>
              <a:defRPr sz="1800"/>
            </a:pPr>
            <a:r>
              <a:t>Der dauerhafteste Schutz für eine Holzfassade ist die konstruktive Lösung. Durch eine durchdachte Hinterlüftung wird sichergestellt, dass eindringende Feuchtigkeit schnell abtrocknen kann. Die Belüftungsebene sollte an der Basis geöffnet und im Bereich des Attikaanschlusses oben geschlossen sein, damit ein kontinuierlicher vertikaler Luftstrom entsteht. Tropfkanten an Fensterbänken und waagerechten Abschlüssen leiten Regenwasser zuverlässig ab. Fensteranschlüsse müssen so geplant werden, dass keine Feuchtigkeit in die Konstruktion eindringt. Im Sockelbereich ist der Übergang zum Erdreich oder zur abdichtenden Schicht sorgfältig zu schließen, </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Konstruktiver Holzschutz: Hinterlüftung, Tropfkanten und Anschlüsse richtig ausführen</a:t>
            </a:r>
          </a:p>
        </p:txBody>
      </p:sp>
      <p:sp>
        <p:nvSpPr>
          <p:cNvPr id="3" name="Content Placeholder 2"/>
          <p:cNvSpPr>
            <a:spLocks noGrp="1"/>
          </p:cNvSpPr>
          <p:nvPr>
            <p:ph idx="1"/>
          </p:nvPr>
        </p:nvSpPr>
        <p:spPr/>
        <p:txBody>
          <a:bodyPr/>
          <a:lstStyle/>
          <a:p>
            <a:pPr>
              <a:defRPr sz="1800"/>
            </a:pPr>
            <a:r>
              <a:t>um Staunässe zu vermeiden. Jede Unterbrechung der Hinterlüftung – etwa durch Geländerbefestigungen oder die Installation von Solarthermie-Anlagen – erfordert eine gesonderte Planung.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Dokumentation und Kommunikation mit dem Fachbetrieb</a:t>
            </a:r>
          </a:p>
        </p:txBody>
      </p:sp>
      <p:sp>
        <p:nvSpPr>
          <p:cNvPr id="3" name="Content Placeholder 2"/>
          <p:cNvSpPr>
            <a:spLocks noGrp="1"/>
          </p:cNvSpPr>
          <p:nvPr>
            <p:ph idx="1"/>
          </p:nvPr>
        </p:nvSpPr>
        <p:spPr/>
        <p:txBody>
          <a:bodyPr/>
          <a:lstStyle/>
          <a:p>
            <a:pPr>
              <a:defRPr sz="1800"/>
            </a:pPr>
            <a:r>
              <a:t>Bevor ein Fachbetrieb mit der Ausführung beauftragt wird, sollten Bauherren die Ausgangslage systematisch erfassen. Eine kurze Fotoserie mit Übersicht und Details zu Fassadenabschnitt, Fensterumgebung, Sockelzone und angrenzenden Bauteilen schafft eine gemeinsame Planungsgrundlage. Für die fortlaufende Beobachtung während der Bauphase empfiehlt sich ein einfaches Journal, das an einem festen Standort mit wiederholbaren Aufnahmebedingungen arbeitet. Veränderungen werden dabei klar von vermuteten Ursachen getrennt beschrieben, um Missverständnisse zu vermeiden. Diese Dokumentation ist besonders hilfreich, wenn mehrere Gewerke koordiniert werden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Dokumentation und Kommunikation mit dem Fachbetrieb</a:t>
            </a:r>
          </a:p>
        </p:txBody>
      </p:sp>
      <p:sp>
        <p:nvSpPr>
          <p:cNvPr id="3" name="Content Placeholder 2"/>
          <p:cNvSpPr>
            <a:spLocks noGrp="1"/>
          </p:cNvSpPr>
          <p:nvPr>
            <p:ph idx="1"/>
          </p:nvPr>
        </p:nvSpPr>
        <p:spPr/>
        <p:txBody>
          <a:bodyPr/>
          <a:lstStyle/>
          <a:p>
            <a:pPr>
              <a:defRPr sz="1800"/>
            </a:pPr>
            <a:r>
              <a:t> müssen oder wenn Jahre später Wartungsarbeiten anstehen.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holzfassadeberlin.de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