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muenchen/extensive-intensive-dachbegruenung-muenchen-vergleich/" TargetMode="External"/><Relationship Id="rId3" Type="http://schemas.openxmlformats.org/officeDocument/2006/relationships/hyperlink" Target="https://holzundhaus.github.io/dachwerkmuenchen/dateien/minimax-94bd142d35e9b0bbb782562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Extensive oder intensive Dachbegrünung: Welche Variante zum Münchner Gebäude passt · Erklärende Präsentation</a:t>
            </a:r>
          </a:p>
        </p:txBody>
      </p:sp>
      <p:sp>
        <p:nvSpPr>
          <p:cNvPr id="3" name="Content Placeholder 2"/>
          <p:cNvSpPr>
            <a:spLocks noGrp="1"/>
          </p:cNvSpPr>
          <p:nvPr>
            <p:ph idx="1"/>
          </p:nvPr>
        </p:nvSpPr>
        <p:spPr/>
        <p:txBody>
          <a:bodyPr/>
          <a:lstStyle/>
          <a:p>
            <a:r>
              <a:t>Eine Dachbegrünung in München verbessert das Stadtklima, schützt die Dachabdichtung und kann Regenwasser zurückhalten. Doch welche Variante die richtige ist, hängt weniger vom Gestaltungswunsch ab als von der tatsächlichen Beschaffenheit des Dachs. Wer die Unterschiede zwischen extensiver und intensiver Begrünung kennt und weiß, welche baulichen Voraussetzungen gelten, spart sich nachträgliche Korrekturen und kann Fördermöglichkeiten besser einschätzen.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extensive von intensiver Dachbegrünung unterscheidet</a:t>
            </a:r>
          </a:p>
        </p:txBody>
      </p:sp>
      <p:sp>
        <p:nvSpPr>
          <p:cNvPr id="3" name="Content Placeholder 2"/>
          <p:cNvSpPr>
            <a:spLocks noGrp="1"/>
          </p:cNvSpPr>
          <p:nvPr>
            <p:ph idx="1"/>
          </p:nvPr>
        </p:nvSpPr>
        <p:spPr/>
        <p:txBody>
          <a:bodyPr/>
          <a:lstStyle/>
          <a:p>
            <a:pPr>
              <a:defRPr sz="1800"/>
            </a:pPr>
            <a:r>
              <a:t>Extensive Begrünungen arbeiten mit einem schlanken Schichtenaufbau: niedriges Substrat, trockenheitsverträgliche Pflanzen wie Moose, Sedum und Gräser sowie eine geringere Wasserspeicherfähigkeit. Die Fläche wird in der Regel nicht betreten und dient als bewachsene Schutzschicht. Der Pflegeaufwand bleibt überschaubar, üblicherweise reichen ein bis zwei Kontrollgänge pro Jahr.</a:t>
            </a:r>
          </a:p>
          <a:p>
            <a:pPr>
              <a:defRPr sz="1800"/>
            </a:pPr>
          </a:p>
          <a:p>
            <a:pPr>
              <a:defRPr sz="1800"/>
            </a:pPr>
            <a:r>
              <a:t>Intensive Begrünungen benötigen einen deutlich stärkeren Aufbau mit tieferem Substrat, höheren Lasten und einer breiteren Pflanzenauswahl bis hin zu Sträuchern und kleinen Gehölzen. Sie können als begehbare Dachfläche, Dachgarten oder in Kombination mit einer Terrasse 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extensive von intensiver Dachbegrünung unterscheidet</a:t>
            </a:r>
          </a:p>
        </p:txBody>
      </p:sp>
      <p:sp>
        <p:nvSpPr>
          <p:cNvPr id="3" name="Content Placeholder 2"/>
          <p:cNvSpPr>
            <a:spLocks noGrp="1"/>
          </p:cNvSpPr>
          <p:nvPr>
            <p:ph idx="1"/>
          </p:nvPr>
        </p:nvSpPr>
        <p:spPr/>
        <p:txBody>
          <a:bodyPr/>
          <a:lstStyle/>
          <a:p>
            <a:pPr>
              <a:defRPr sz="1800"/>
            </a:pPr>
            <a:r>
              <a:t>staltet werden. Dementsprechend steigen die Anforderungen an Bewässerung, Düngung, Rückschnitt und Tragfähigkeit. Der Pflegeaufwand ähnelt dem eines bodengebundenen Gartens.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Schichtenaufbau als gemeinsame Grundlage</a:t>
            </a:r>
          </a:p>
        </p:txBody>
      </p:sp>
      <p:sp>
        <p:nvSpPr>
          <p:cNvPr id="3" name="Content Placeholder 2"/>
          <p:cNvSpPr>
            <a:spLocks noGrp="1"/>
          </p:cNvSpPr>
          <p:nvPr>
            <p:ph idx="1"/>
          </p:nvPr>
        </p:nvSpPr>
        <p:spPr/>
        <p:txBody>
          <a:bodyPr/>
          <a:lstStyle/>
          <a:p>
            <a:pPr>
              <a:defRPr sz="1800"/>
            </a:pPr>
            <a:r>
              <a:t>Beide Varianten folgen demselben Grundprinzip: Abdichtung, Wurzelschutz, Drainage, Filtervlies, Substrat und Vegetation. Die entscheidenden Unterschiede liegen in der Höhe und Funktion der einzelnen Schichten. Die Tragreserve des Dachs muss vorab dokumentiert sein, denn extensive Aufbauten sind deutlich leichter als intensive. Auch der Zustand der vorhandenen Abdichtung spielt eine zentrale Rolle. Altaufbauten gelten nicht als ausreichende Grundlage für eine neue Begrünung. Drainage und Entwässerung dürfen durch die Begrünung nicht blockiert werden, da sinkende Wasserspiegel die Vegetation schädigen und stehendes Wasser die Lasten unkontrolli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Schichtenaufbau als gemeinsame Grundlage</a:t>
            </a:r>
          </a:p>
        </p:txBody>
      </p:sp>
      <p:sp>
        <p:nvSpPr>
          <p:cNvPr id="3" name="Content Placeholder 2"/>
          <p:cNvSpPr>
            <a:spLocks noGrp="1"/>
          </p:cNvSpPr>
          <p:nvPr>
            <p:ph idx="1"/>
          </p:nvPr>
        </p:nvSpPr>
        <p:spPr/>
        <p:txBody>
          <a:bodyPr/>
          <a:lstStyle/>
          <a:p>
            <a:pPr>
              <a:defRPr sz="1800"/>
            </a:pPr>
            <a:r>
              <a:t>ert erhöht. Rand- und Anschlussbereiche an Attiken, Kehlen und Dachrändern müssen so ausgebildet sein, dass Substrat nicht in die Entwässerung gelangt.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Kontrolle das ganze Jahr über</a:t>
            </a:r>
          </a:p>
        </p:txBody>
      </p:sp>
      <p:sp>
        <p:nvSpPr>
          <p:cNvPr id="3" name="Content Placeholder 2"/>
          <p:cNvSpPr>
            <a:spLocks noGrp="1"/>
          </p:cNvSpPr>
          <p:nvPr>
            <p:ph idx="1"/>
          </p:nvPr>
        </p:nvSpPr>
        <p:spPr/>
        <p:txBody>
          <a:bodyPr/>
          <a:lstStyle/>
          <a:p>
            <a:pPr>
              <a:defRPr sz="1800"/>
            </a:pPr>
            <a:r>
              <a:t>Sowohl extensive als auch intensive Begrünungen brauchen regelmäßige Aufmerksamkeit, nur in unterschiedlichem Umfang. Extensive Flächen werden ein- bis zweimal jährlich begangen, wobei unerwünschter Aufwuchs entfernt und Entwässerungspunkte freigehalten werden. Intensive Flächen verlangen zusätzlich Bewässerung in Trockenperioden, Düngung und Rückschnitt je nach Saison.</a:t>
            </a:r>
          </a:p>
          <a:p>
            <a:pPr>
              <a:defRPr sz="1800"/>
            </a:pPr>
          </a:p>
          <a:p>
            <a:pPr>
              <a:defRPr sz="1800"/>
            </a:pPr>
            <a:r>
              <a:t>Für beide Varianten gilt: Kahlstellen, Staunässe und Wurzeldurchdringungen sollten frühzeitig erkannt werden. Wer das Dach nicht selbst betreten kann oder möchte, organisiert die Kontrolle besser über einen Fachbetrieb. Regelmäßige Begehungen gehören zum Pflegekonzept und sch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Kontrolle das ganze Jahr über</a:t>
            </a:r>
          </a:p>
        </p:txBody>
      </p:sp>
      <p:sp>
        <p:nvSpPr>
          <p:cNvPr id="3" name="Content Placeholder 2"/>
          <p:cNvSpPr>
            <a:spLocks noGrp="1"/>
          </p:cNvSpPr>
          <p:nvPr>
            <p:ph idx="1"/>
          </p:nvPr>
        </p:nvSpPr>
        <p:spPr/>
        <p:txBody>
          <a:bodyPr/>
          <a:lstStyle/>
          <a:p>
            <a:pPr>
              <a:defRPr sz="1800"/>
            </a:pPr>
            <a:r>
              <a:t>ützen die Funktionstüchtigkeit der gesamten Begrünung.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Fragen sollten Eigentümer vorab klären</a:t>
            </a:r>
          </a:p>
        </p:txBody>
      </p:sp>
      <p:sp>
        <p:nvSpPr>
          <p:cNvPr id="3" name="Content Placeholder 2"/>
          <p:cNvSpPr>
            <a:spLocks noGrp="1"/>
          </p:cNvSpPr>
          <p:nvPr>
            <p:ph idx="1"/>
          </p:nvPr>
        </p:nvSpPr>
        <p:spPr/>
        <p:txBody>
          <a:bodyPr/>
          <a:lstStyle/>
          <a:p>
            <a:pPr>
              <a:defRPr sz="1800"/>
            </a:pPr>
            <a:r>
              <a:t>Bevor eine Variante gewählt wird, helfen mehrere Vorabklärungen. Erstens die Tragfähigkeit: Wie hoch ist die tatsächliche Lastreserve des Dachs, und wie ist der Zustand der Abdichtung? Zweitens der Zugang: Ist das Dach über einen sicheren Dachausstieg oder eine Außensteige erreichbar, und gibt es ausreichend Wartungswege? Drittens die Nutzungsabsicht: Geht es um reines Begrünen, ein Retentionsdach, einen Dachgarten oder eine Kombination mit Photovoltaik oder Terrasse? Viertens die Entwässerung: Ist die Dachentwässerung inklusive Notentwässerung für die gewählte Variante dimensioniert, und ist ein Anschluss an eine Regenwassernutzung vorgesehe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Fragen sollten Eigentümer vorab klären</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Kombination mit anderen Flachdachnutzungen</a:t>
            </a:r>
          </a:p>
        </p:txBody>
      </p:sp>
      <p:sp>
        <p:nvSpPr>
          <p:cNvPr id="3" name="Content Placeholder 2"/>
          <p:cNvSpPr>
            <a:spLocks noGrp="1"/>
          </p:cNvSpPr>
          <p:nvPr>
            <p:ph idx="1"/>
          </p:nvPr>
        </p:nvSpPr>
        <p:spPr/>
        <p:txBody>
          <a:bodyPr/>
          <a:lstStyle/>
          <a:p>
            <a:pPr>
              <a:defRPr sz="1800"/>
            </a:pPr>
            <a:r>
              <a:t>Eine Begrünung steht am Münchner Flachdach selten für sich allein. Photovoltaik, Dachterrasse, Wartungswege und Brandschutzanschlüsse greifen in denselben Schichtenaufbau. Extensive Begrünungen lassen sich häufig leichter mit Photovoltaik kombinieren, weil die geringen Aufbauhöhen und niedrigen Pflegeintervalle zu typischen Montagesystemen passen. Intensive Begrünungen sind nutzungsintensiver und erfordern ein durchdachtes Konzept für Pflege und Modulflächen.</a:t>
            </a:r>
          </a:p>
          <a:p>
            <a:pPr>
              <a:defRPr sz="1800"/>
            </a:pPr>
          </a:p>
          <a:p>
            <a:pPr>
              <a:defRPr sz="1800"/>
            </a:pPr>
            <a:r>
              <a:t>Wird parallel eine Flachdachsanierung geplant, empfiehlt es sich, die zukünftige Begrünung bereits im Schichten- und Lastenkonzept mitzudenken. Nachträgliche Änderungen sind mit deutlic</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Kombination mit anderen Flachdachnutzungen</a:t>
            </a:r>
          </a:p>
        </p:txBody>
      </p:sp>
      <p:sp>
        <p:nvSpPr>
          <p:cNvPr id="3" name="Content Placeholder 2"/>
          <p:cNvSpPr>
            <a:spLocks noGrp="1"/>
          </p:cNvSpPr>
          <p:nvPr>
            <p:ph idx="1"/>
          </p:nvPr>
        </p:nvSpPr>
        <p:spPr/>
        <p:txBody>
          <a:bodyPr/>
          <a:lstStyle/>
          <a:p>
            <a:pPr>
              <a:defRPr sz="1800"/>
            </a:pPr>
            <a:r>
              <a:t>h mehr Aufwand verbunden, besonders wenn Notentwässerung und Anschlusshöhen bereits festgelegt sind. Eine frühzeitige Abstimmung aller Gewerke spart Kosten und sorgt für einen dauerhaft funktionierenden Aufbau.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Extensive oder intensive Dachbegrünung: Welche Variante zum Münchner Gebäude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