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hamburg/angebot-fuer-dacharbeiten-richtig-lesen/" TargetMode="External"/><Relationship Id="rId3" Type="http://schemas.openxmlformats.org/officeDocument/2006/relationships/hyperlink" Target="https://holzundhaus.github.io/dachwerkhamburg/dateien/minimax-b7a86c9fdf437e05affdba3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 für Dacharbeiten richtig lesen – diese Positionen sollten erklärt sein · Erklärende Präsentation</a:t>
            </a:r>
          </a:p>
        </p:txBody>
      </p:sp>
      <p:sp>
        <p:nvSpPr>
          <p:cNvPr id="3" name="Content Placeholder 2"/>
          <p:cNvSpPr>
            <a:spLocks noGrp="1"/>
          </p:cNvSpPr>
          <p:nvPr>
            <p:ph idx="1"/>
          </p:nvPr>
        </p:nvSpPr>
        <p:spPr/>
        <p:txBody>
          <a:bodyPr/>
          <a:lstStyle/>
          <a:p>
            <a:r>
              <a:t>Wer ein Angebot für Dacharbeiten in den Händen hält, sieht häufig eine lange Liste von Positionen und Summen. Ohne Erläuterungen bleibt unklar, welche Arbeiten tatsächlich ausgeführt werden und ob der Gesamtpreis ein vollständiges Projekt oder nur einen Teilausschnitt abbildet. Die folgenden Abschnitte zeigen, welche Bestandteile in einem nachvollziehbaren Angebot nicht fehlen sollten – von der Baustelleneinrichtung über den eigentlichen Dachaufbau bis zu den Anschlussdetails.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Leistungsumfang vor dem Preis zählt</a:t>
            </a:r>
          </a:p>
        </p:txBody>
      </p:sp>
      <p:sp>
        <p:nvSpPr>
          <p:cNvPr id="3" name="Content Placeholder 2"/>
          <p:cNvSpPr>
            <a:spLocks noGrp="1"/>
          </p:cNvSpPr>
          <p:nvPr>
            <p:ph idx="1"/>
          </p:nvPr>
        </p:nvSpPr>
        <p:spPr/>
        <p:txBody>
          <a:bodyPr/>
          <a:lstStyle/>
          <a:p>
            <a:pPr>
              <a:defRPr sz="1800"/>
            </a:pPr>
            <a:r>
              <a:t>Zwei Angebote mit ähnlicher Gesamtsumme können völlig unterschiedliche Leistungen beschreiben. Eine neue Dachhaut ist etwas anderes als eine vollständige Erneuerung mit Dämmung, Unterdeckung und Anschlüssen. Deshalb lohnt es sich, zunächst das Projektziel festzulegen: Soll nur die Deckung ausgetauscht werden, ein Feuchteschaden behoben, der Wärmeschutz verbessert oder die Dachfläche künftig anders genutzt werden? Wer diesen Rahmen kennt, kann besser prüfen, ob ein Angebot alle nötigen Positionen enthält oder ob wesentliche Arbeitsschritte fehlen. Hilfreich ist es, Dachart, Anlass und gewünschte Arbeiten schriftlich festzuhalten, bevor Angebot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Leistungsumfang vor dem Preis zählt</a:t>
            </a:r>
          </a:p>
        </p:txBody>
      </p:sp>
      <p:sp>
        <p:nvSpPr>
          <p:cNvPr id="3" name="Content Placeholder 2"/>
          <p:cNvSpPr>
            <a:spLocks noGrp="1"/>
          </p:cNvSpPr>
          <p:nvPr>
            <p:ph idx="1"/>
          </p:nvPr>
        </p:nvSpPr>
        <p:spPr/>
        <p:txBody>
          <a:bodyPr/>
          <a:lstStyle/>
          <a:p>
            <a:pPr>
              <a:defRPr sz="1800"/>
            </a:pPr>
            <a:r>
              <a:t>e eingeholt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Baustelleneinrichtung: Gerüst, Rückbau und Entsorgung</a:t>
            </a:r>
          </a:p>
        </p:txBody>
      </p:sp>
      <p:sp>
        <p:nvSpPr>
          <p:cNvPr id="3" name="Content Placeholder 2"/>
          <p:cNvSpPr>
            <a:spLocks noGrp="1"/>
          </p:cNvSpPr>
          <p:nvPr>
            <p:ph idx="1"/>
          </p:nvPr>
        </p:nvSpPr>
        <p:spPr/>
        <p:txBody>
          <a:bodyPr/>
          <a:lstStyle/>
          <a:p>
            <a:pPr>
              <a:defRPr sz="1800"/>
            </a:pPr>
            <a:r>
              <a:t>Ein Angebot sollte die Baustelleneinrichtung nicht überspringen, auch wenn sie später nicht sichtbar ist. Beim Gerüst sind Aufbau, Standzeit, benötigte Höhe sowie Schutzmaßnahmen für Dachrinnen, Fassade und Zugangswege zu beschreiben. Fehlt diese Position, ist später oft unklar, wer für Verlängerungen durch Witterung oder unvorhergesehene Befunde aufkommt. Beim Rückbau zählt, welche Schichten entfernt werden: alte Deckung, Lattung, Unterdeckung, gegebenenfalls Teile der Dämmung. Außerdem sollte erkennbar sein, ob Material getrennt entsorgt, recycelt oder deponiert wird und welche Flächen dafür benötigt werden. Ergänzend zum Thema Regenwasser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Baustelleneinrichtung: Gerüst, Rückbau und Entsorgung</a:t>
            </a:r>
          </a:p>
        </p:txBody>
      </p:sp>
      <p:sp>
        <p:nvSpPr>
          <p:cNvPr id="3" name="Content Placeholder 2"/>
          <p:cNvSpPr>
            <a:spLocks noGrp="1"/>
          </p:cNvSpPr>
          <p:nvPr>
            <p:ph idx="1"/>
          </p:nvPr>
        </p:nvSpPr>
        <p:spPr/>
        <p:txBody>
          <a:bodyPr/>
          <a:lstStyle/>
          <a:p>
            <a:pPr>
              <a:defRPr sz="1800"/>
            </a:pPr>
            <a:r>
              <a:t>und Überdachungen finden sich auf der Website Regenwasser-Carport-Terrassenüberdachung Essen weiterführende Informationen.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Unterbau, Dämmung und neue Deckung im Detail</a:t>
            </a:r>
          </a:p>
        </p:txBody>
      </p:sp>
      <p:sp>
        <p:nvSpPr>
          <p:cNvPr id="3" name="Content Placeholder 2"/>
          <p:cNvSpPr>
            <a:spLocks noGrp="1"/>
          </p:cNvSpPr>
          <p:nvPr>
            <p:ph idx="1"/>
          </p:nvPr>
        </p:nvSpPr>
        <p:spPr/>
        <p:txBody>
          <a:bodyPr/>
          <a:lstStyle/>
          <a:p>
            <a:pPr>
              <a:defRPr sz="1800"/>
            </a:pPr>
            <a:r>
              <a:t>Diese drei Blöcke bilden das Kernstück jedes Dachprojekts. Im Angebot sollten sie voneinander getrennt aufgeführt sein, damit sich einzelne Schichten bei Bedarf anpassen lassen. Beim Unterbau ist der Zustand von Sparren, Schalung oder Aufsparrenelementen nicht immer sofort erkennbar. Sinnvoll ist die Frage, welche Prüfungen vor der Vergabe vorgesehen sind und wie mit verdeckten Befunden verfahren wird. Bei der Dämmung reicht es nicht, Material und Stärke zu nennen. Auch Dampfbremse oder Dampfsperre, Luftdichtheit und der Anschluss an angrenzende Bauteile müssen beschrieben sein. Fehlt eine dieser Positionen, ist später schwer nachvollziehbar,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Unterbau, Dämmung und neue Deckung im Detail</a:t>
            </a:r>
          </a:p>
        </p:txBody>
      </p:sp>
      <p:sp>
        <p:nvSpPr>
          <p:cNvPr id="3" name="Content Placeholder 2"/>
          <p:cNvSpPr>
            <a:spLocks noGrp="1"/>
          </p:cNvSpPr>
          <p:nvPr>
            <p:ph idx="1"/>
          </p:nvPr>
        </p:nvSpPr>
        <p:spPr/>
        <p:txBody>
          <a:bodyPr/>
          <a:lstStyle/>
          <a:p>
            <a:pPr>
              <a:defRPr sz="1800"/>
            </a:pPr>
            <a:r>
              <a:t> welche Verantwortung der ausführende Betrieb übernimmt. Bei der neuen Deckung oder Abdichtung sollte erkennbar sein, welches Material in welcher Verlegeart vorgesehen ist. Beim Flachdach gehören Bahn, Untergrundvorbereitung und Anschlusshöhen dazu.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a:t>
            </a:r>
          </a:p>
        </p:txBody>
      </p:sp>
      <p:sp>
        <p:nvSpPr>
          <p:cNvPr id="3" name="Content Placeholder 2"/>
          <p:cNvSpPr>
            <a:spLocks noGrp="1"/>
          </p:cNvSpPr>
          <p:nvPr>
            <p:ph idx="1"/>
          </p:nvPr>
        </p:nvSpPr>
        <p:spPr/>
        <p:txBody>
          <a:bodyPr/>
          <a:lstStyle/>
          <a:p>
            <a:pPr>
              <a:defRPr sz="1800"/>
            </a:pPr>
            <a:r>
              <a:t>Anschlüsse entscheiden maßgeblich darüber, ob ein Dach dauerhaft dicht bleibt. Im Angebot verdienen sie eine eigene Betrachtung. Dazu zählen die Dachränder mit Traufe, Ortgang und Attika einschließlich Profile und Abschlüsse, Schornsteinanschlüsse mit Blech- oder Systemanschluss und Hinterlüftung, Dachfenster mit inneren und äußeren Übergängen – nicht nur das Fenster selbst –, die Entwässerung mit Dachrinne, Fallrohr und beim Flachdach die Abläufe samt Notentwässerung sowie Gauben und Kehlen mit Anschlussblechen und Unterdeckung. Fehlt einer dieser Punkte, kann ein niedriger Gesamtpreis einen kleineren Umfang abbilden, ohne dass dies sofort 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a:t>
            </a:r>
          </a:p>
        </p:txBody>
      </p:sp>
      <p:sp>
        <p:nvSpPr>
          <p:cNvPr id="3" name="Content Placeholder 2"/>
          <p:cNvSpPr>
            <a:spLocks noGrp="1"/>
          </p:cNvSpPr>
          <p:nvPr>
            <p:ph idx="1"/>
          </p:nvPr>
        </p:nvSpPr>
        <p:spPr/>
        <p:txBody>
          <a:bodyPr/>
          <a:lstStyle/>
          <a:p>
            <a:pPr>
              <a:defRPr sz="1800"/>
            </a:pPr>
            <a:r>
              <a:t>rkennbar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Nebenleistungen und Regelungslücken</a:t>
            </a:r>
          </a:p>
        </p:txBody>
      </p:sp>
      <p:sp>
        <p:nvSpPr>
          <p:cNvPr id="3" name="Content Placeholder 2"/>
          <p:cNvSpPr>
            <a:spLocks noGrp="1"/>
          </p:cNvSpPr>
          <p:nvPr>
            <p:ph idx="1"/>
          </p:nvPr>
        </p:nvSpPr>
        <p:spPr/>
        <p:txBody>
          <a:bodyPr/>
          <a:lstStyle/>
          <a:p>
            <a:pPr>
              <a:defRPr sz="1800"/>
            </a:pPr>
            <a:r>
              <a:t>Nebenleistungen zeigen, wie belastbar ein Angebot tatsächlich ist. Erst nach dem Öffnen des Daches zeigen sich oft Schäden an Schalung, Aufsparrendämmung oder Anschlüssen. Im Angebot sollte stehen, wie solche Befunde dokumentiert werden, wer die Freigabe erteilt und nach welchem Mechanismus zusätzliche Arbeiten abgerechnet werden. Eine pauschale Aussage, im Preis sei alles enthalten, hilft im Streitfall selten weiter. Auch während der Bauzeit braucht das Dach Witterungsschutz. Das Angebot sollte abgrenzen, was als Provisorium wie eine Notabdeckung gilt und was als dauerhafter Abschluss eingebaut wird. Eigenleistungen wie das Beräumen des Dach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Nebenleistungen und Regelungslücken</a:t>
            </a:r>
          </a:p>
        </p:txBody>
      </p:sp>
      <p:sp>
        <p:nvSpPr>
          <p:cNvPr id="3" name="Content Placeholder 2"/>
          <p:cNvSpPr>
            <a:spLocks noGrp="1"/>
          </p:cNvSpPr>
          <p:nvPr>
            <p:ph idx="1"/>
          </p:nvPr>
        </p:nvSpPr>
        <p:spPr/>
        <p:txBody>
          <a:bodyPr/>
          <a:lstStyle/>
          <a:p>
            <a:pPr>
              <a:defRPr sz="1800"/>
            </a:pPr>
            <a:r>
              <a:t>geschosses oder das Bereitstellen von Stellflächen können vereinbart werden – bei tragenden, abdichtenden oder sicherheitsrelevanten Arbeiten sollten sie jedoch ausgeschlossen bleiben.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Lokale Rahmenbedingungen früh einbeziehen</a:t>
            </a:r>
          </a:p>
        </p:txBody>
      </p:sp>
      <p:sp>
        <p:nvSpPr>
          <p:cNvPr id="3" name="Content Placeholder 2"/>
          <p:cNvSpPr>
            <a:spLocks noGrp="1"/>
          </p:cNvSpPr>
          <p:nvPr>
            <p:ph idx="1"/>
          </p:nvPr>
        </p:nvSpPr>
        <p:spPr/>
        <p:txBody>
          <a:bodyPr/>
          <a:lstStyle/>
          <a:p>
            <a:pPr>
              <a:defRPr sz="1800"/>
            </a:pPr>
            <a:r>
              <a:t>Bei einer umfassenden Erneuerung der Dachhaut kann in Hamburg die Solargründachpflicht relevant werden. Geht es um eine Änderung der Dachform, ist das Thema Baugenehmigung zu prüfen. Beides verändert Projektumfang und Zeitplan und sollte in die Anfrage einfließen, nicht erst in die Ausführung. Ein Angebot wird belastbarer, wenn alle Beteiligten denselben Umfang meinen. Wer die Positionen kennt, auf die es ankommt, kann mit Anbietern auf Augenhöhe sprechen und erkennt, wo gezielt nachgefragt werden muss. Weitere Hinweise zur Auslegung von Angeboten für Dacharbeiten bietet der Ratgeber Angebot für Dacharbeiten richtig lesen – diese Positionen 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Lokale Rahmenbedingungen früh einbeziehen</a:t>
            </a:r>
          </a:p>
        </p:txBody>
      </p:sp>
      <p:sp>
        <p:nvSpPr>
          <p:cNvPr id="3" name="Content Placeholder 2"/>
          <p:cNvSpPr>
            <a:spLocks noGrp="1"/>
          </p:cNvSpPr>
          <p:nvPr>
            <p:ph idx="1"/>
          </p:nvPr>
        </p:nvSpPr>
        <p:spPr/>
        <p:txBody>
          <a:bodyPr/>
          <a:lstStyle/>
          <a:p>
            <a:pPr>
              <a:defRPr sz="1800"/>
            </a:pPr>
            <a:r>
              <a:t>ollten erklärt sein.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Angebot für Dacharbeiten richtig lesen – diese Positionen sollten erklärt sein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