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dachmeister-nrw/-/blob/1fe50bf3431daea0f9c2ae2d76e1e86de93860d8/_posts/2026-10-17-dachgeschoss-ausbauen-richtige-reihenfolge-arbeiten.md" TargetMode="External"/><Relationship Id="rId3" Type="http://schemas.openxmlformats.org/officeDocument/2006/relationships/hyperlink" Target="https://holzundhaus.github.io/dachmeisternrw/dateien/minimax-2d1a5fdefeba848c52adfc9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Dachgeschoss ausbauen: Die richtige Reihenfolge der Arbeiten · Erklärende Präsentation</a:t>
            </a:r>
          </a:p>
        </p:txBody>
      </p:sp>
      <p:sp>
        <p:nvSpPr>
          <p:cNvPr id="3" name="Content Placeholder 2"/>
          <p:cNvSpPr>
            <a:spLocks noGrp="1"/>
          </p:cNvSpPr>
          <p:nvPr>
            <p:ph idx="1"/>
          </p:nvPr>
        </p:nvSpPr>
        <p:spPr/>
        <p:txBody>
          <a:bodyPr/>
          <a:lstStyle/>
          <a:p>
            <a:r>
              <a:t>Überblick: Ein Dachgeschoss ausbauen ist ein Projekt, das weit über das Verlegen von Dämmung und das Anbringen von Gipskarton hinausgeht. Wer die richtige Reihenfolge kennt und typische Stolperfallen umgeht, spart nicht nur Geld, sondern schafft dauerhaft wohngesunde Räume unter dem Dach.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Reihenfolge beim Dachgeschossausbau entscheidend ist</a:t>
            </a:r>
          </a:p>
        </p:txBody>
      </p:sp>
      <p:sp>
        <p:nvSpPr>
          <p:cNvPr id="3" name="Content Placeholder 2"/>
          <p:cNvSpPr>
            <a:spLocks noGrp="1"/>
          </p:cNvSpPr>
          <p:nvPr>
            <p:ph idx="1"/>
          </p:nvPr>
        </p:nvSpPr>
        <p:spPr/>
        <p:txBody>
          <a:bodyPr/>
          <a:lstStyle/>
          <a:p>
            <a:pPr>
              <a:defRPr sz="1800"/>
            </a:pPr>
            <a:r>
              <a:t>Beim Dachgeschossausbau entscheidet die richtige Abfolge der Gewerke darüber, ob die Maßnahme langfristig funktioniert oder teure Nachbesserungen nötig werden. Jede Baustufe baut auf der vorherigen auf, und Fehler in frühen Phasen rächen sich später. Wer etwa die Innenverkleidung anbringt, bevor die Dämmebene vollständig und luftdicht ausgeführt ist, riskiert Feuchteschäden, Schimmelbildung und erhöhte Heizkosten. Eine durchdachte Planung beginnt daher nicht mit dem Einkauf von Material, sondern mit einer gründlichen Bestandsaufnahme und einer klaren Definition der thermischen Grenze zwischen beheiztem Raum und kalter Dachfläche.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Dämmsysteme im Vergleich</a:t>
            </a:r>
          </a:p>
        </p:txBody>
      </p:sp>
      <p:sp>
        <p:nvSpPr>
          <p:cNvPr id="3" name="Content Placeholder 2"/>
          <p:cNvSpPr>
            <a:spLocks noGrp="1"/>
          </p:cNvSpPr>
          <p:nvPr>
            <p:ph idx="1"/>
          </p:nvPr>
        </p:nvSpPr>
        <p:spPr/>
        <p:txBody>
          <a:bodyPr/>
          <a:lstStyle/>
          <a:p>
            <a:pPr>
              <a:defRPr sz="1800"/>
            </a:pPr>
            <a:r>
              <a:t>Bei der Dämmung der Dachflächen stehen grundsätzlich drei Systeme zur Wahl. Die Aufsparrendämmung liegt oberhalb der Sparren und bildet eine durchgehende, wärmebrückenfreie Schicht. Sie erfordert jedoch einen Eingriff in die äußere Dachkonstruktion und ist entsprechend aufwendig. Die Zwischensparrendämmung füllt den Raum zwischen den Sparren und nutzt diese als Bestandteil des Wärmeschutzsystems. Sie ist das am häufigsten gewählte Verfahren bei nachträglichen Ausbauten. Die Untersparrendämmung ergänzt eine bestehende Dämmung von innen, beansprucht jedoch Raumhöhe und sollte nur als Zusatzmaßnahme eingesetzt werden. Unabhängig vom gewählten Sy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Dämmsysteme im Vergleich</a:t>
            </a:r>
          </a:p>
        </p:txBody>
      </p:sp>
      <p:sp>
        <p:nvSpPr>
          <p:cNvPr id="3" name="Content Placeholder 2"/>
          <p:cNvSpPr>
            <a:spLocks noGrp="1"/>
          </p:cNvSpPr>
          <p:nvPr>
            <p:ph idx="1"/>
          </p:nvPr>
        </p:nvSpPr>
        <p:spPr/>
        <p:txBody>
          <a:bodyPr/>
          <a:lstStyle/>
          <a:p>
            <a:pPr>
              <a:defRPr sz="1800"/>
            </a:pPr>
            <a:r>
              <a:t>stem ist eine funktionierende luftdichte Ebene unverzichtbar, die warme Raumluft zuverlässig von der Konstruktion fernhält.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Genehmigungspflicht und rechtliche Rahmenbedingungen prüfen</a:t>
            </a:r>
          </a:p>
        </p:txBody>
      </p:sp>
      <p:sp>
        <p:nvSpPr>
          <p:cNvPr id="3" name="Content Placeholder 2"/>
          <p:cNvSpPr>
            <a:spLocks noGrp="1"/>
          </p:cNvSpPr>
          <p:nvPr>
            <p:ph idx="1"/>
          </p:nvPr>
        </p:nvSpPr>
        <p:spPr/>
        <p:txBody>
          <a:bodyPr/>
          <a:lstStyle/>
          <a:p>
            <a:pPr>
              <a:defRPr sz="1800"/>
            </a:pPr>
            <a:r>
              <a:t>Bevor der erste Spatenstich erfolgt, sollten Bauherren die kommunalen Vorschriften prüfen. Nicht jeder Dachgeschossausbau ist genehmigungsfrei. In vielen Gemeinden gelten Abstandsflächen, maximale Firsthöhen oder Gestaltungsrichtlinien, die eingehalten werden müssen. Auch die Statik des bestehenden Dachstuhls muss bewertet werden, denn der Einbau einer Zwischensparrendämmung oder der Einbau neuer Gauben verändert die Lastverteilung. Ein Tragwerksplaner kann frühzeitig klären, ob Verstärkungsmaßnahmen nötig sind. Diese Vorabstimmung spart spätere Überraschungen und verhindert, dass das Bauprojekt wegen baurechtlicher Probleme pausiert werden 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Genehmigungspflicht und rechtliche Rahmenbedingungen prüfen</a:t>
            </a:r>
          </a:p>
        </p:txBody>
      </p:sp>
      <p:sp>
        <p:nvSpPr>
          <p:cNvPr id="3" name="Content Placeholder 2"/>
          <p:cNvSpPr>
            <a:spLocks noGrp="1"/>
          </p:cNvSpPr>
          <p:nvPr>
            <p:ph idx="1"/>
          </p:nvPr>
        </p:nvSpPr>
        <p:spPr/>
        <p:txBody>
          <a:bodyPr/>
          <a:lstStyle/>
          <a:p>
            <a:pPr>
              <a:defRPr sz="1800"/>
            </a:pPr>
            <a:r>
              <a:t>uss.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wie sie sich vermeiden lassen</a:t>
            </a:r>
          </a:p>
        </p:txBody>
      </p:sp>
      <p:sp>
        <p:nvSpPr>
          <p:cNvPr id="3" name="Content Placeholder 2"/>
          <p:cNvSpPr>
            <a:spLocks noGrp="1"/>
          </p:cNvSpPr>
          <p:nvPr>
            <p:ph idx="1"/>
          </p:nvPr>
        </p:nvSpPr>
        <p:spPr/>
        <p:txBody>
          <a:bodyPr/>
          <a:lstStyle/>
          <a:p>
            <a:pPr>
              <a:defRPr sz="1800"/>
            </a:pPr>
            <a:r>
              <a:t>Zu den häufigsten Fehlern beim Dachgeschossausbau gehört die Unterbrechung der Dämmschicht durch nachträglich verlegte Elektrokabel oder Sanitärrohre. Jede Durchdringung der luftdichten Ebene muss sorgfältig abgedichtet werden, sonst entstehen Leckagen, die zu Feuchteschäden führen. Ebenso problematisch sind unvollständige Anschlüsse der Dampfbremsbahn an Wände, Fenster und Dachfenster. Wer Trockenbau und Verkleidung anbringt, bevor die äußere Dachebene vollständig geprüft und abgedichtet ist, riskiert, dass Undichtigkeiten erst bemerkt werden, wenn die Innenverkleidung bereits fertig ist. Eine lückenlose Kontrolle vor dem Innenausbau ist dah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wie sie sich vermeiden lassen</a:t>
            </a:r>
          </a:p>
        </p:txBody>
      </p:sp>
      <p:sp>
        <p:nvSpPr>
          <p:cNvPr id="3" name="Content Placeholder 2"/>
          <p:cNvSpPr>
            <a:spLocks noGrp="1"/>
          </p:cNvSpPr>
          <p:nvPr>
            <p:ph idx="1"/>
          </p:nvPr>
        </p:nvSpPr>
        <p:spPr/>
        <p:txBody>
          <a:bodyPr/>
          <a:lstStyle/>
          <a:p>
            <a:pPr>
              <a:defRPr sz="1800"/>
            </a:pPr>
            <a:r>
              <a:t>er unerlässlich.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Kostenfallen erkennen und budgetieren</a:t>
            </a:r>
          </a:p>
        </p:txBody>
      </p:sp>
      <p:sp>
        <p:nvSpPr>
          <p:cNvPr id="3" name="Content Placeholder 2"/>
          <p:cNvSpPr>
            <a:spLocks noGrp="1"/>
          </p:cNvSpPr>
          <p:nvPr>
            <p:ph idx="1"/>
          </p:nvPr>
        </p:nvSpPr>
        <p:spPr/>
        <p:txBody>
          <a:bodyPr/>
          <a:lstStyle/>
          <a:p>
            <a:pPr>
              <a:defRPr sz="1800"/>
            </a:pPr>
            <a:r>
              <a:t>Eine realistische Kostenschätzung berücksichtigt nicht nur Material und Handwerkerleistung, sondern auch Folgearbeiten und eventuelle Mehrkosten. Unvorhergesehene Schäden an der bestehenden Konstruktion, wie verrottete Sparren oder undichte Anschlüsse, treten oft erst nach dem Öffnen der Dachfläche zutage. Ein Kostenpuffer von mindestens 15 bis 20 Prozent über der ursprünglichen Kalkulation ist daher empfehlenswert. Auch die Entsorgung alter Baustoffe und die Miete von Gerüst sollten von Anfang an einkalkuliert werden. Eine transparente Budgetplanung hilft dabei, das Projekt ohne finanzielle Engpässe abzuschließen.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Dachgeschoss ausbauen: Die richtige Reihenfolge der Arbeiten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