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konzeptnrw.blogspot.com/2026/10/dachsanierung-in-nrw-forderwege.html" TargetMode="External"/><Relationship Id="rId3" Type="http://schemas.openxmlformats.org/officeDocument/2006/relationships/hyperlink" Target="https://holzundhaus.github.io/dachkonzeptnrw/dateien/minimax-893081376114b6f658890f6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Dachsanierung in NRW: Förderwege, Finanzierung und ein wichtiger Vorbehalt · Erklärende Präsentation</a:t>
            </a:r>
          </a:p>
        </p:txBody>
      </p:sp>
      <p:sp>
        <p:nvSpPr>
          <p:cNvPr id="3" name="Content Placeholder 2"/>
          <p:cNvSpPr>
            <a:spLocks noGrp="1"/>
          </p:cNvSpPr>
          <p:nvPr>
            <p:ph idx="1"/>
          </p:nvPr>
        </p:nvSpPr>
        <p:spPr/>
        <p:txBody>
          <a:bodyPr/>
          <a:lstStyle/>
          <a:p>
            <a:r>
              <a:t>Überblick: Wer in Nordrhein-Westfalen ein Hausdach sanieren möchte, kann auf verschiedene Finanzierungswege stoßen – kommunale Programme, Landesmittel und steuerliche Vorteile. Alle drei haben unterschiedliche Anforderungen, eigene Anlaufstellen und eigene Regeln bei der Kombination. Ein Überblick hilft dabei, die Möglichkeiten richtig einzuordnen und kostspielige Fehler im Antragsverfahren zu vermeiden.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Kommunale Förderprogramme in NRW</a:t>
            </a:r>
          </a:p>
        </p:txBody>
      </p:sp>
      <p:sp>
        <p:nvSpPr>
          <p:cNvPr id="3" name="Content Placeholder 2"/>
          <p:cNvSpPr>
            <a:spLocks noGrp="1"/>
          </p:cNvSpPr>
          <p:nvPr>
            <p:ph idx="1"/>
          </p:nvPr>
        </p:nvSpPr>
        <p:spPr/>
        <p:txBody>
          <a:bodyPr/>
          <a:lstStyle/>
          <a:p>
            <a:pPr>
              <a:defRPr sz="1800"/>
            </a:pPr>
            <a:r>
              <a:t>Städte und Gemeinden in Nordrhein-Westfalen bieten eigene Förderungen an, die oft an bestimmte Gebiete, Programmzeiträume oderObjektarten gebunden sind. Schwerpunkte liegen häufig bei Dachbegrünung, energetischer Sanierung und Maßnahmen der Stadtentwicklung. Viele Kommunen führen Online-Kataster, in denen sich geeignete Dachflächen nachschlagen lassen – allerdings handelt es sich dabei lediglich um eine Orientierung, nicht um eine Förderzusage. Ob das eigene Dach die Voraussetzungen tatsächlich erfüllt, ergibt sich erst im konkreten Antragsverfahren. Alle Bedingungen und Fristen sind auf den offiziellen Seiten der jeweiligen Kommune einsehbar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Kommunale Förderprogramme in NRW</a:t>
            </a:r>
          </a:p>
        </p:txBody>
      </p:sp>
      <p:sp>
        <p:nvSpPr>
          <p:cNvPr id="3" name="Content Placeholder 2"/>
          <p:cNvSpPr>
            <a:spLocks noGrp="1"/>
          </p:cNvSpPr>
          <p:nvPr>
            <p:ph idx="1"/>
          </p:nvPr>
        </p:nvSpPr>
        <p:spPr/>
        <p:txBody>
          <a:bodyPr/>
          <a:lstStyle/>
          <a:p>
            <a:pPr>
              <a:defRPr sz="1800"/>
            </a:pPr>
            <a:r>
              <a: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Landesmittel und landesnahe Fördertöpfe</a:t>
            </a:r>
          </a:p>
        </p:txBody>
      </p:sp>
      <p:sp>
        <p:nvSpPr>
          <p:cNvPr id="3" name="Content Placeholder 2"/>
          <p:cNvSpPr>
            <a:spLocks noGrp="1"/>
          </p:cNvSpPr>
          <p:nvPr>
            <p:ph idx="1"/>
          </p:nvPr>
        </p:nvSpPr>
        <p:spPr/>
        <p:txBody>
          <a:bodyPr/>
          <a:lstStyle/>
          <a:p>
            <a:pPr>
              <a:defRPr sz="1800"/>
            </a:pPr>
            <a:r>
              <a:t>Neben kommunalen Programmen gibt es Förder- und Finanzierungshilfen, die das Land Nordrhein-Westfalen oder landesnahe Institutionen für bestimmte Sanierungsmaßnahmen bereitstellen. Die Schwerpunkte liegen häufig bei Energieeffizienz, Wärmedämmung und klimagerechter Bauweise. Welche Programme zum Zeitpunkt der eigenen Planung tatsächlich geöffnet sind, welche Förderhöhen gelten und ob eine Kombination mit anderen Mitteln zulässig ist, muss aktuell und einzelfallbezogen geprüft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Steuerliche Vorteile für Dachsanierungen</a:t>
            </a:r>
          </a:p>
        </p:txBody>
      </p:sp>
      <p:sp>
        <p:nvSpPr>
          <p:cNvPr id="3" name="Content Placeholder 2"/>
          <p:cNvSpPr>
            <a:spLocks noGrp="1"/>
          </p:cNvSpPr>
          <p:nvPr>
            <p:ph idx="1"/>
          </p:nvPr>
        </p:nvSpPr>
        <p:spPr/>
        <p:txBody>
          <a:bodyPr/>
          <a:lstStyle/>
          <a:p>
            <a:pPr>
              <a:defRPr sz="1800"/>
            </a:pPr>
            <a:r>
              <a:t>Für bestimmte Sanierungsmaßnahmen am Dach können Eigentümerinnen und Eigentümer steuerliche Vergünstigungen nutzen. Anders als bei Förderprogrammen steht hier nicht der Antrag vor Baubeginn im Mittelpunkt, sondern Nachweise, Rechnungen und die korrekte Zuordnung im Rahmen der Einkommensteuererklärung. Welche Aufwendungen absetzbar sind, welche Höchstbeträge gelten und wie der Nachweis zu führen ist, richtet sich nach der aktuellen Rechtslage und gehört in eine fachliche Prüfung.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Förderzusage kein fester Posten ist</a:t>
            </a:r>
          </a:p>
        </p:txBody>
      </p:sp>
      <p:sp>
        <p:nvSpPr>
          <p:cNvPr id="3" name="Content Placeholder 2"/>
          <p:cNvSpPr>
            <a:spLocks noGrp="1"/>
          </p:cNvSpPr>
          <p:nvPr>
            <p:ph idx="1"/>
          </p:nvPr>
        </p:nvSpPr>
        <p:spPr/>
        <p:txBody>
          <a:bodyPr/>
          <a:lstStyle/>
          <a:p>
            <a:pPr>
              <a:defRPr sz="1800"/>
            </a:pPr>
            <a:r>
              <a:t>Förderbedingungen können sich ändern, Mittel können vorzeitig erschöpft sein, und ein Antrag wird nicht automatisch bewilligt. Wer die Finanzierung einer Dachsanierung plant, sollte eine Förderzusage daher nicht als gesicherten Posten einkalkulieren, sondern als mögliche Reduzierung der Gesamtkosten betrachten. Diese Herangehensweise schützt davor, bei ausbleibender Bewilligung in finanzielle Schwierigkeiten zu geraten.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Stolpersteine bei der Antragstellung</a:t>
            </a:r>
          </a:p>
        </p:txBody>
      </p:sp>
      <p:sp>
        <p:nvSpPr>
          <p:cNvPr id="3" name="Content Placeholder 2"/>
          <p:cNvSpPr>
            <a:spLocks noGrp="1"/>
          </p:cNvSpPr>
          <p:nvPr>
            <p:ph idx="1"/>
          </p:nvPr>
        </p:nvSpPr>
        <p:spPr/>
        <p:txBody>
          <a:bodyPr/>
          <a:lstStyle/>
          <a:p>
            <a:pPr>
              <a:defRPr sz="1800"/>
            </a:pPr>
            <a:r>
              <a:t>Bei fast allen Förderwegen entscheidet die Reihenfolge über Erfolg oder Ablehnung. Wer mit den Bauarbeiten beginnt, bevor der Antrag bewilligt oder zumindest gestellt ist, riskiert die gesamte Förderfähigkeit der Maßnahme. Zu den häufigsten Problemen gehören: verpasste Antragsfristen und Bewilligungszeiträume, technische Mindestanforderungen an Materialien und Dämmwerte, unzulässige Kombinationen verschiedener Förderquellen sowie lückenhafte Nachweise wie Rechnungen, Verwendungsnachweise und Fotodokumentation.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Förderanfrage frühzeitig in die Planung einbinden</a:t>
            </a:r>
          </a:p>
        </p:txBody>
      </p:sp>
      <p:sp>
        <p:nvSpPr>
          <p:cNvPr id="3" name="Content Placeholder 2"/>
          <p:cNvSpPr>
            <a:spLocks noGrp="1"/>
          </p:cNvSpPr>
          <p:nvPr>
            <p:ph idx="1"/>
          </p:nvPr>
        </p:nvSpPr>
        <p:spPr/>
        <p:txBody>
          <a:bodyPr/>
          <a:lstStyle/>
          <a:p>
            <a:pPr>
              <a:defRPr sz="1800"/>
            </a:pPr>
            <a:r>
              <a:t>Förderbedingungen beziehen sich auf konkrete technische Merkmale der geplanten Sanierung. Es lohnt sich daher, mögliche Förderpfade bereits in der Vorbereitungsphase zu berücksichtigen. Wer Dachart, geplante Dämmung, neue Dachfenster oder eine Begrünung sauber benennt, kann prüfen, ob die Maßnahme zu einem Programm passt – und vermeidet, dass nach der Angebotseinholung plötzlich Anforderungen dazukommen, die den Umfang verändern. Eine sorgfältige Projektbeschreibung ist dabei der erste Schritt.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Dachsanierung in NRW: Förderwege, Finanzierung und ein wichtiger Vorbehalt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