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wordpress.com/2026/10/10/dampfbremse-luftdichte-ebene-dach-notwendig/" TargetMode="External"/><Relationship Id="rId3" Type="http://schemas.openxmlformats.org/officeDocument/2006/relationships/hyperlink" Target="https://holzundhaus.github.io/dachkonzeptnrw/dateien/minimax-5803f677ce5493ce04cb61c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Dampfbremse und luftdichte Ebene am Dach: warum beide Schichten nötig sind · Erklärende Präsentation</a:t>
            </a:r>
          </a:p>
        </p:txBody>
      </p:sp>
      <p:sp>
        <p:nvSpPr>
          <p:cNvPr id="3" name="Content Placeholder 2"/>
          <p:cNvSpPr>
            <a:spLocks noGrp="1"/>
          </p:cNvSpPr>
          <p:nvPr>
            <p:ph idx="1"/>
          </p:nvPr>
        </p:nvSpPr>
        <p:spPr/>
        <p:txBody>
          <a:bodyPr/>
          <a:lstStyle/>
          <a:p>
            <a:r>
              <a:t>Bei der Planung eines neuen Daches oder einer Dachsanierung stellt sich irgendwann die Frage, ob eine zusätzliche Belüftung der Dachfläche notwendig ist. Dampfbremse und luftdichte Ebene schützen die Konstruktion von innen. Die Dachentlüftung sorgt dafür, dass entstehende Feuchtigkeit zeitnah abtransportiert wird. Beide Maßnahmen ergänzen sich, arbeiten aber nach unterschiedlichen Prinzipien und brauchen einander. Was bei der Planung beachtet werden sollte, fasst dieser Beitrag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Belüftung und Abdichtung zusammengehören</a:t>
            </a:r>
          </a:p>
        </p:txBody>
      </p:sp>
      <p:sp>
        <p:nvSpPr>
          <p:cNvPr id="3" name="Content Placeholder 2"/>
          <p:cNvSpPr>
            <a:spLocks noGrp="1"/>
          </p:cNvSpPr>
          <p:nvPr>
            <p:ph idx="1"/>
          </p:nvPr>
        </p:nvSpPr>
        <p:spPr/>
        <p:txBody>
          <a:bodyPr/>
          <a:lstStyle/>
          <a:p>
            <a:pPr>
              <a:defRPr sz="1800"/>
            </a:pPr>
            <a:r>
              <a:t>Dampfbremse und luftdichte Ebene stoppen den Feuchtetransport aus dem Innenraum. Trotzdem kann Restfeuchte in die Konstruktion gelangen, etwa durch Undichtigkeiten oder diffusionsoffenere Schichten außen. Hier setzt die Dachentlüftung an: Sie schafft einen kontrollierten Luftstrom unter der Dachdeckung, der eindringende Feuchtigkeit ablüftet, bevor sie Schaden anrichtet. Ohne ausreichende Belüftung staut sich die Feuchte, Kondensat bildet sich und die Dämmung verliert an Wirksamkeit. Die Entlüftung ist daher kein Ersatz für Dampfbremse und luftdichte Ebene, sondern deren notwendige Ergänzung. Erst beide Systeme zusammen gewährleisten einen da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Belüftung und Abdichtung zusammengehören</a:t>
            </a:r>
          </a:p>
        </p:txBody>
      </p:sp>
      <p:sp>
        <p:nvSpPr>
          <p:cNvPr id="3" name="Content Placeholder 2"/>
          <p:cNvSpPr>
            <a:spLocks noGrp="1"/>
          </p:cNvSpPr>
          <p:nvPr>
            <p:ph idx="1"/>
          </p:nvPr>
        </p:nvSpPr>
        <p:spPr/>
        <p:txBody>
          <a:bodyPr/>
          <a:lstStyle/>
          <a:p>
            <a:pPr>
              <a:defRPr sz="1800"/>
            </a:pPr>
            <a:r>
              <a:t>uerhaft trockenen und funktionsfähigen Dachaufbau.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funktioniert die Dachentlüftung im Detail</a:t>
            </a:r>
          </a:p>
        </p:txBody>
      </p:sp>
      <p:sp>
        <p:nvSpPr>
          <p:cNvPr id="3" name="Content Placeholder 2"/>
          <p:cNvSpPr>
            <a:spLocks noGrp="1"/>
          </p:cNvSpPr>
          <p:nvPr>
            <p:ph idx="1"/>
          </p:nvPr>
        </p:nvSpPr>
        <p:spPr/>
        <p:txBody>
          <a:bodyPr/>
          <a:lstStyle/>
          <a:p>
            <a:pPr>
              <a:defRPr sz="1800"/>
            </a:pPr>
            <a:r>
              <a:t>Die Belüftung funktioniert nach dem Prinzip des freien Luftaustauschs. Außenluft strömt an der Traufe ein, steigt zwischen Dämmung und Dachdeckung nach oben und verlässt das Dach am First oder an speziellen Firstentlüftern. Entscheidend ist ein ausreichend großer Querschnitt der Belüftungsebene, damit die Luft ungehindert zirkulieren kann. Der Mindestquerschnitt ist in der DIN 4108-2 geregelt und hängt von der Dachneigung, der Länge der Entlüftungsstrecke und der Wahl der Dampfbremse ab. Bei geringen Dachneigungen oder langen Entlüftungswegen muss der Querschnitt entsprechend größer ausgelegt werden. Auch der Standort des Gebäudes spielt eine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funktioniert die Dachentlüftung im Detail</a:t>
            </a:r>
          </a:p>
        </p:txBody>
      </p:sp>
      <p:sp>
        <p:nvSpPr>
          <p:cNvPr id="3" name="Content Placeholder 2"/>
          <p:cNvSpPr>
            <a:spLocks noGrp="1"/>
          </p:cNvSpPr>
          <p:nvPr>
            <p:ph idx="1"/>
          </p:nvPr>
        </p:nvSpPr>
        <p:spPr/>
        <p:txBody>
          <a:bodyPr/>
          <a:lstStyle/>
          <a:p>
            <a:pPr>
              <a:defRPr sz="1800"/>
            </a:pPr>
            <a:r>
              <a:t> Rolle: In windreichen Regionen kann die natürliche Belüftung durch Winddruck zusätzlich unterstützt werden, während in geschützten Lagen sorgfältiger geplant werden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Dachentlüftung</a:t>
            </a:r>
          </a:p>
        </p:txBody>
      </p:sp>
      <p:sp>
        <p:nvSpPr>
          <p:cNvPr id="3" name="Content Placeholder 2"/>
          <p:cNvSpPr>
            <a:spLocks noGrp="1"/>
          </p:cNvSpPr>
          <p:nvPr>
            <p:ph idx="1"/>
          </p:nvPr>
        </p:nvSpPr>
        <p:spPr/>
        <p:txBody>
          <a:bodyPr/>
          <a:lstStyle/>
          <a:p>
            <a:pPr>
              <a:defRPr sz="1800"/>
            </a:pPr>
            <a:r>
              <a:t>Die häufigsten Probleme entstehen nicht in der Fläche, sondern an Anschlüssen und Übergängen. Wird die Belüftungsebene an Gauben, Dachfenstern oder Schornsteinen unterbrochen, entstehen tote Winkel, in denen sich Feuchte staut. Auch eine zu geringe Anzahl an Lufteinlässen an der Traufe oder ein fehlender Entlüfter am First machen die gesamte Belüftung wirkungslos. Ein weiterer Fehler ist die Verwechslung von Dampfbremse und winddichtender Schicht: Eine Dampfbremse mit hohem sd-Wert verhindert Diffusion, sorgt aber nicht automatisch für Winddichtheit. Wind kann durch Fugen in der Dämmung eindringen und die Dämmwirkung lokal aufheben. Eine sorg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Dachentlüftung</a:t>
            </a:r>
          </a:p>
        </p:txBody>
      </p:sp>
      <p:sp>
        <p:nvSpPr>
          <p:cNvPr id="3" name="Content Placeholder 2"/>
          <p:cNvSpPr>
            <a:spLocks noGrp="1"/>
          </p:cNvSpPr>
          <p:nvPr>
            <p:ph idx="1"/>
          </p:nvPr>
        </p:nvSpPr>
        <p:spPr/>
        <p:txBody>
          <a:bodyPr/>
          <a:lstStyle/>
          <a:p>
            <a:pPr>
              <a:defRPr sz="1800"/>
            </a:pPr>
            <a:r>
              <a:t>fältig ausgeführte luftdichte Ebene ist daher auch für die Funktion der Belüftung wichtig, da sie unkontrollierte Luftströmungen durch die Dämmung verhindert.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Dachentlüftung je nach Dachtyp planen</a:t>
            </a:r>
          </a:p>
        </p:txBody>
      </p:sp>
      <p:sp>
        <p:nvSpPr>
          <p:cNvPr id="3" name="Content Placeholder 2"/>
          <p:cNvSpPr>
            <a:spLocks noGrp="1"/>
          </p:cNvSpPr>
          <p:nvPr>
            <p:ph idx="1"/>
          </p:nvPr>
        </p:nvSpPr>
        <p:spPr/>
        <p:txBody>
          <a:bodyPr/>
          <a:lstStyle/>
          <a:p>
            <a:pPr>
              <a:defRPr sz="1800"/>
            </a:pPr>
            <a:r>
              <a:t>Nicht jedes Dach braucht die gleiche Entlüftungsstrategie. Bei einem belüfteten Kaltdach mit einer klar definierten Belüftungsebene zwischen Dämmung und Deckung gelten andere Regeln als bei einem unbelüfteten Warmdach, bei dem die Dämmung direkt unter der Abdichtung liegt. Das Warmdach kommt häufig bei Flachdächern oder metalldeckten Steildächern zum Einsatz und verzichtet bewusst auf eine Entlüftungsebene. Hier muss die Dampfbremse alle Feuchte zuverlässig zurückhalten, da kein natürlicher Abtransport stattfindet. Bei Holzdächern oder Einsatz von Zellulose als Dämmstoff kann eine begrenzte Belüftung sinnvoll sein, um Restfeuchte aus dem Mate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Dachentlüftung je nach Dachtyp planen</a:t>
            </a:r>
          </a:p>
        </p:txBody>
      </p:sp>
      <p:sp>
        <p:nvSpPr>
          <p:cNvPr id="3" name="Content Placeholder 2"/>
          <p:cNvSpPr>
            <a:spLocks noGrp="1"/>
          </p:cNvSpPr>
          <p:nvPr>
            <p:ph idx="1"/>
          </p:nvPr>
        </p:nvSpPr>
        <p:spPr/>
        <p:txBody>
          <a:bodyPr/>
          <a:lstStyle/>
          <a:p>
            <a:pPr>
              <a:defRPr sz="1800"/>
            </a:pPr>
            <a:r>
              <a:t>rial abzuführen. Die Entscheidung für oder gegen eine Belüftungsebene gehört daher in die Planungsphase und sollte gemeinsam mit dem Dachdeckerbetrieb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Abstimmung ankommt</a:t>
            </a:r>
          </a:p>
        </p:txBody>
      </p:sp>
      <p:sp>
        <p:nvSpPr>
          <p:cNvPr id="3" name="Content Placeholder 2"/>
          <p:cNvSpPr>
            <a:spLocks noGrp="1"/>
          </p:cNvSpPr>
          <p:nvPr>
            <p:ph idx="1"/>
          </p:nvPr>
        </p:nvSpPr>
        <p:spPr/>
        <p:txBody>
          <a:bodyPr/>
          <a:lstStyle/>
          <a:p>
            <a:pPr>
              <a:defRPr sz="1800"/>
            </a:pPr>
            <a:r>
              <a:t>Für eine fundierte Planung sollten Dachart, Dachneigung, Gesamtlänge der Entlüftungsstrecke und die geplante Nutzung des Dachraums benannt werden. Auch die Frage, ob eine Dampfbremse mit variablem oder festem sd-Wert zum Einsatz kommt, beeinflusst die erforderliche Belüftung. Wenn Dachfenster, Gauben oder Durchdringungen geplant sind, muss die Entlüftungsebene dort sorgfältig angeschlossen werden. Bestehende Probleme wie feuchte Flecken im Dachgeschoss oder Schimmelbildung sollten vorab dokumentiert werden, damit der Fachbetrieb die Ursache einordnen kann. Eine genaue Beschreibung des Vorhabens ermöglicht es, den Aufbau passend zur restlichen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Abstimmung ankommt</a:t>
            </a:r>
          </a:p>
        </p:txBody>
      </p:sp>
      <p:sp>
        <p:nvSpPr>
          <p:cNvPr id="3" name="Content Placeholder 2"/>
          <p:cNvSpPr>
            <a:spLocks noGrp="1"/>
          </p:cNvSpPr>
          <p:nvPr>
            <p:ph idx="1"/>
          </p:nvPr>
        </p:nvSpPr>
        <p:spPr/>
        <p:txBody>
          <a:bodyPr/>
          <a:lstStyle/>
          <a:p>
            <a:pPr>
              <a:defRPr sz="1800"/>
            </a:pPr>
            <a:r>
              <a:t> Dachkonstruktion abzustimmen und die richtige Kombination aus Dampfbremse, luftdichter Ebene und Belüftung zu finden.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Dampfbremse und luftdichte Ebene am Dach: warum beide Schichten nötig sind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