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mpassnrw.wordpress.com/2026/10/11/dachboden-daemmung-oberste-geschossdecke/" TargetMode="External"/><Relationship Id="rId3" Type="http://schemas.openxmlformats.org/officeDocument/2006/relationships/hyperlink" Target="https://holzundhaus.github.io/dachkompassnrw/dateien/minimax-9344f474d91cb075bcf3179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Dachboden-Dämmung über die oberste Geschossdecke: Wann sie ausreicht und was zu beachten ist · Erklärende Präsentation</a:t>
            </a:r>
          </a:p>
        </p:txBody>
      </p:sp>
      <p:sp>
        <p:nvSpPr>
          <p:cNvPr id="3" name="Content Placeholder 2"/>
          <p:cNvSpPr>
            <a:spLocks noGrp="1"/>
          </p:cNvSpPr>
          <p:nvPr>
            <p:ph idx="1"/>
          </p:nvPr>
        </p:nvSpPr>
        <p:spPr/>
        <p:txBody>
          <a:bodyPr/>
          <a:lstStyle/>
          <a:p>
            <a:r>
              <a:t>Wenn der Dachboden als unbeheizter Speicherraum dient, ist die Dämmung der obersten Geschossdecke eine der effektivsten Maßnahmen zur Energieeinsparung im Haus. Doch bevor Materialien gekauft oder Handwerker beauftragt werden, lohnt sich ein genauer Blick auf die baulichen Voraussetzungen. Dieser Ratgeber zeigt, worauf Eigentümer und Fachleute bei der Planung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Belüftung im kalten Dachboden entscheidend ist</a:t>
            </a:r>
          </a:p>
        </p:txBody>
      </p:sp>
      <p:sp>
        <p:nvSpPr>
          <p:cNvPr id="3" name="Content Placeholder 2"/>
          <p:cNvSpPr>
            <a:spLocks noGrp="1"/>
          </p:cNvSpPr>
          <p:nvPr>
            <p:ph idx="1"/>
          </p:nvPr>
        </p:nvSpPr>
        <p:spPr/>
        <p:txBody>
          <a:bodyPr/>
          <a:lstStyle/>
          <a:p>
            <a:pPr>
              <a:defRPr sz="1800"/>
            </a:pPr>
            <a:r>
              <a:t>Ein unbeheizter Dachboden braucht ausreichend Luftzirkulation, um Feuchtigkeit abzutransportieren und Bauschäden zu vermeiden. Ohne funktionierende Belüftung kann sich Kondenswasser an Holzbalken und Sparren absetzen, was langfristig zu Schimmelbildung oder Holzzerstörung führt. Die gängige Regel sieht eine freie Lüftungsöffnung von mindestens einem Promille der Dachgrundfläche vor, gleichmäßig verteilt auf Traufe und First. Bei älteren Häusern mit nachträglicher Dämmung der Geschossdecke ist besondere Vorsicht geboten, da der Taupunkt in der Konstruktion wandern kann. Eine fachgerechte Planung berücksichtigt daher immer das Zusammenspiel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Belüftung im kalten Dachboden entscheidend ist</a:t>
            </a:r>
          </a:p>
        </p:txBody>
      </p:sp>
      <p:sp>
        <p:nvSpPr>
          <p:cNvPr id="3" name="Content Placeholder 2"/>
          <p:cNvSpPr>
            <a:spLocks noGrp="1"/>
          </p:cNvSpPr>
          <p:nvPr>
            <p:ph idx="1"/>
          </p:nvPr>
        </p:nvSpPr>
        <p:spPr/>
        <p:txBody>
          <a:bodyPr/>
          <a:lstStyle/>
          <a:p>
            <a:pPr>
              <a:defRPr sz="1800"/>
            </a:pPr>
            <a:r>
              <a:t> Dämmung, Luftdichtheit und Belüftung.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bei der Dachbodendämmung und wie man sie vermeidet</a:t>
            </a:r>
          </a:p>
        </p:txBody>
      </p:sp>
      <p:sp>
        <p:nvSpPr>
          <p:cNvPr id="3" name="Content Placeholder 2"/>
          <p:cNvSpPr>
            <a:spLocks noGrp="1"/>
          </p:cNvSpPr>
          <p:nvPr>
            <p:ph idx="1"/>
          </p:nvPr>
        </p:nvSpPr>
        <p:spPr/>
        <p:txBody>
          <a:bodyPr/>
          <a:lstStyle/>
          <a:p>
            <a:pPr>
              <a:defRPr sz="1800"/>
            </a:pPr>
            <a:r>
              <a:t>Zu den häufigsten Planungsfehlern gehört der lückenhafte Anschluss der Dämmschicht an angrenzende Bauteile. Besonders an den Übergängen zu Giebelwänden, Schornsteinen oder Dachflächenfenstern entstehen Wärmebrücken, die den Dämmwert erheblich mindern. Ein weiteres Problem ist die fehlende Trennung zwischen beheizten und unbeheizten Bereichen an der Luke zum Dachboden. Eine gedämmte Dachbodentreppe oder zumindest eine wärmedämmende Abdeckung verhindert, dass Heizwärme unkontrolliert entweicht. Auch die Wahl eines ungeeigneten Dämmmaterials für die vorhandene Deckenkonstruktion schwächt das Ergebnis. Massivdecken und Holzbalkendecken verlangen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Fehler bei der Dachbodendämmung und wie man sie vermeidet</a:t>
            </a:r>
          </a:p>
        </p:txBody>
      </p:sp>
      <p:sp>
        <p:nvSpPr>
          <p:cNvPr id="3" name="Content Placeholder 2"/>
          <p:cNvSpPr>
            <a:spLocks noGrp="1"/>
          </p:cNvSpPr>
          <p:nvPr>
            <p:ph idx="1"/>
          </p:nvPr>
        </p:nvSpPr>
        <p:spPr/>
        <p:txBody>
          <a:bodyPr/>
          <a:lstStyle/>
          <a:p>
            <a:pPr>
              <a:defRPr sz="1800"/>
            </a:pPr>
            <a:r>
              <a:t>unterschiedliche Lösungsansätze.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Dämmmaterialien für die Geschossdecke</a:t>
            </a:r>
          </a:p>
        </p:txBody>
      </p:sp>
      <p:sp>
        <p:nvSpPr>
          <p:cNvPr id="3" name="Content Placeholder 2"/>
          <p:cNvSpPr>
            <a:spLocks noGrp="1"/>
          </p:cNvSpPr>
          <p:nvPr>
            <p:ph idx="1"/>
          </p:nvPr>
        </p:nvSpPr>
        <p:spPr/>
        <p:txBody>
          <a:bodyPr/>
          <a:lstStyle/>
          <a:p>
            <a:pPr>
              <a:defRPr sz="1800"/>
            </a:pPr>
            <a:r>
              <a:t>Für die Dämmung der obersten Geschossdecke stehen verschiedene Materialgruppen zur Verfügung. Mineralische Wolle in Platten oder als Einblasdämmung eignet sich für den Einsatz zwischen Balken und bietet guten Brandschutz. Styropor oder Polyurethan-Hartschaumplatten werden häufig bei massiven Decken verwendet, da sie druckfest sind und eine geringe Aufbauhöhe benötigen. Natürliche Materialien wie Zellulose oder Hanf gewinnen an Bedeutung, wenn Nachhaltigkeit im Vordergrund steht. Die Dicke der Dämmschicht richtet sich nach dem gewählten Material und den Anforderungen der geltenden Energieeinsparverordnung. Ein Fachberater kann anhand des vorha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bei Dämmmaterialien für die Geschossdecke</a:t>
            </a:r>
          </a:p>
        </p:txBody>
      </p:sp>
      <p:sp>
        <p:nvSpPr>
          <p:cNvPr id="3" name="Content Placeholder 2"/>
          <p:cNvSpPr>
            <a:spLocks noGrp="1"/>
          </p:cNvSpPr>
          <p:nvPr>
            <p:ph idx="1"/>
          </p:nvPr>
        </p:nvSpPr>
        <p:spPr/>
        <p:txBody>
          <a:bodyPr/>
          <a:lstStyle/>
          <a:p>
            <a:pPr>
              <a:defRPr sz="1800"/>
            </a:pPr>
            <a:r>
              <a:t>ndenen Aufbaus die passende Lösung empfehlen.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Begehbarkeit planen: Lagerfläche oder reiner Technikbereich</a:t>
            </a:r>
          </a:p>
        </p:txBody>
      </p:sp>
      <p:sp>
        <p:nvSpPr>
          <p:cNvPr id="3" name="Content Placeholder 2"/>
          <p:cNvSpPr>
            <a:spLocks noGrp="1"/>
          </p:cNvSpPr>
          <p:nvPr>
            <p:ph idx="1"/>
          </p:nvPr>
        </p:nvSpPr>
        <p:spPr/>
        <p:txBody>
          <a:bodyPr/>
          <a:lstStyle/>
          <a:p>
            <a:pPr>
              <a:defRPr sz="1800"/>
            </a:pPr>
            <a:r>
              <a:t>Soll der Dachboden nach der Dämmung weiterhin als Stauraum dienen, muss die Konstruktion entsprechend ausgelegt werden. Einfache Dämmbahnen zwischen den Balken reichen dann nicht aus, da sie keine Lasten aufnehmen können. Lastverteilende Platten aus OSB oder Spanplatten über der Dämmung schaffen eine nutzbare Oberfläche, während die Dämmung darunter intakt bleibt. Wichtig ist, dass die Lastverteilungsschicht nicht direkt auf weiche Dämmmaterialien aufgelegt wird, da dies zu Druckstellen und Setzungen führen kann. Einige Hersteller bieten kombinierte Systeme aus Dämmung und Trittschutz speziell für begehbare Dachböden an.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Schrittweise Vorgehen von der Bestandsaufnahme bis zur Ausführung</a:t>
            </a:r>
          </a:p>
        </p:txBody>
      </p:sp>
      <p:sp>
        <p:nvSpPr>
          <p:cNvPr id="3" name="Content Placeholder 2"/>
          <p:cNvSpPr>
            <a:spLocks noGrp="1"/>
          </p:cNvSpPr>
          <p:nvPr>
            <p:ph idx="1"/>
          </p:nvPr>
        </p:nvSpPr>
        <p:spPr/>
        <p:txBody>
          <a:bodyPr/>
          <a:lstStyle/>
          <a:p>
            <a:pPr>
              <a:defRPr sz="1800"/>
            </a:pPr>
            <a:r>
              <a:t>Bevor mit der Dämmung begonnen wird, sollten Baujahr, Deckenaufbau und vorhandene Dämmung dokumentiert werden. Ein Blick in vorhandene Bauunterlagen oder eine endoskopische Untersuchung bei Holzbalkendecken verschafft Klarheit über den Ist-Zustand. Anschließend erfolgt die Berechnung der erforderlichen Dämmstärke, die sowohl den Wärmeschutz als auch den Feuchteschutz berücksichtigt. Die Ausführung sollte durch Fachbetriebe erfolgen, da die luftdichte Ebene und die Anschlüsse an Durchdringungen sorgfältig ausgeführt werden müssen. Nach Abschluss der Arbeiten empfiehlt sich eine Überprüfung mit einer Blower-Door-Messung, um die Qualität der Luf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Schrittweise Vorgehen von der Bestandsaufnahme bis zur Ausführung</a:t>
            </a:r>
          </a:p>
        </p:txBody>
      </p:sp>
      <p:sp>
        <p:nvSpPr>
          <p:cNvPr id="3" name="Content Placeholder 2"/>
          <p:cNvSpPr>
            <a:spLocks noGrp="1"/>
          </p:cNvSpPr>
          <p:nvPr>
            <p:ph idx="1"/>
          </p:nvPr>
        </p:nvSpPr>
        <p:spPr/>
        <p:txBody>
          <a:bodyPr/>
          <a:lstStyle/>
          <a:p>
            <a:pPr>
              <a:defRPr sz="1800"/>
            </a:pPr>
            <a:r>
              <a:t>tdichtheit zu bestätigen.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Dachboden-Dämmung über die oberste Geschossdecke: Wann sie ausreicht und was zu beachten ist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