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wordpress.com/2026/10/17/denkmal-erhaltungsschutz-holzbau-berlin/" TargetMode="External"/><Relationship Id="rId3" Type="http://schemas.openxmlformats.org/officeDocument/2006/relationships/hyperlink" Target="https://holzundhaus.github.io/bbholzkonzept/dateien/minimax-d1884671b72a55d026ca76f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Schutzstatus bei Holzbau in Berlin: Denkmal- und Erhaltungsschutz verstehen · Erklärende Präsentation</a:t>
            </a:r>
          </a:p>
        </p:txBody>
      </p:sp>
      <p:sp>
        <p:nvSpPr>
          <p:cNvPr id="3" name="Content Placeholder 2"/>
          <p:cNvSpPr>
            <a:spLocks noGrp="1"/>
          </p:cNvSpPr>
          <p:nvPr>
            <p:ph idx="1"/>
          </p:nvPr>
        </p:nvSpPr>
        <p:spPr/>
        <p:txBody>
          <a:bodyPr/>
          <a:lstStyle/>
          <a:p>
            <a:r>
              <a:t>Überblick: Schallschutz und Wärmeschutz im Holzbau unter Denkmalschutz: Was Eigentümer wissen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Schallschutz bei geschützten Holzbauten besonders herausfordert</a:t>
            </a:r>
          </a:p>
        </p:txBody>
      </p:sp>
      <p:sp>
        <p:nvSpPr>
          <p:cNvPr id="3" name="Content Placeholder 2"/>
          <p:cNvSpPr>
            <a:spLocks noGrp="1"/>
          </p:cNvSpPr>
          <p:nvPr>
            <p:ph idx="1"/>
          </p:nvPr>
        </p:nvSpPr>
        <p:spPr/>
        <p:txBody>
          <a:bodyPr/>
          <a:lstStyle/>
          <a:p>
            <a:pPr>
              <a:defRPr sz="1800"/>
            </a:pPr>
            <a:r>
              <a:t>In Berlin stehen zahlreiche Altbauten mit Holzbalkendecken unter Schutzstatus. Bei Sanierungen oder Aufstockungen spielt der Schallschutz eine zentrale Rolle, weil Holzbalkenkonstruktionen grundsätzlich andere akustische Eigenschaften aufweisen als massive Decken. Doppelstegdecken oder Brettstapplatten leiten Schwingungen leichter weiter, was sich auf die Raumakustik und die Trittschalldämmung auswirkt. Wer in einem Denkmal oder Erhaltungsgebiet arbeitet, steht dabei vor der Aufgabe, die bauphysikalischen Anforderungen zu erfüllen, ohne die sichtbare Struktur zu verändern. Die Herausforderung liegt darin, zusätzliche Dämmschichten so einzubau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Schallschutz bei geschützten Holzbauten besonders herausfordert</a:t>
            </a:r>
          </a:p>
        </p:txBody>
      </p:sp>
      <p:sp>
        <p:nvSpPr>
          <p:cNvPr id="3" name="Content Placeholder 2"/>
          <p:cNvSpPr>
            <a:spLocks noGrp="1"/>
          </p:cNvSpPr>
          <p:nvPr>
            <p:ph idx="1"/>
          </p:nvPr>
        </p:nvSpPr>
        <p:spPr/>
        <p:txBody>
          <a:bodyPr/>
          <a:lstStyle/>
          <a:p>
            <a:pPr>
              <a:defRPr sz="1800"/>
            </a:pPr>
            <a:r>
              <a:t>en, dass weder die historische Raumhöhe noch die Ansicht der Decke beeinträchtigt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Thermische Sanierung im Einklang mit dem Schutzstatus</a:t>
            </a:r>
          </a:p>
        </p:txBody>
      </p:sp>
      <p:sp>
        <p:nvSpPr>
          <p:cNvPr id="3" name="Content Placeholder 2"/>
          <p:cNvSpPr>
            <a:spLocks noGrp="1"/>
          </p:cNvSpPr>
          <p:nvPr>
            <p:ph idx="1"/>
          </p:nvPr>
        </p:nvSpPr>
        <p:spPr/>
        <p:txBody>
          <a:bodyPr/>
          <a:lstStyle/>
          <a:p>
            <a:pPr>
              <a:defRPr sz="1800"/>
            </a:pPr>
            <a:r>
              <a:t>Energetische Verbesserungen sind bei geschützten Gebäuden nur begrenzt möglich. Eine Innendämmung verändert die Raumproportionen und kann Tauwasserprobleme verursachen, wenn der Feuchtetransport durch die Wand behindert wird. Eine Außendämmung greift unmittelbar in die Fassade ein und ist in Erhaltungsgebieten häufig nicht genehmigungsfähig. Bei Holzbauten kommt hinzu, dass die Dampfdiffusionsfähigkeit der Konstruktion erhalten bleiben muss, um Schimmelbildung und Bauschäden zu vermeiden. Die Abstimmung mit der zuständigen Denkmalschutzbehörde sollte daher frühzeitig klären, welche Dämmstärken und Materialien akzeptiert werden. Historische Fa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Thermische Sanierung im Einklang mit dem Schutzstatus</a:t>
            </a:r>
          </a:p>
        </p:txBody>
      </p:sp>
      <p:sp>
        <p:nvSpPr>
          <p:cNvPr id="3" name="Content Placeholder 2"/>
          <p:cNvSpPr>
            <a:spLocks noGrp="1"/>
          </p:cNvSpPr>
          <p:nvPr>
            <p:ph idx="1"/>
          </p:nvPr>
        </p:nvSpPr>
        <p:spPr/>
        <p:txBody>
          <a:bodyPr/>
          <a:lstStyle/>
          <a:p>
            <a:pPr>
              <a:defRPr sz="1800"/>
            </a:pPr>
            <a:r>
              <a:t>ssaden mit Schlagregenschutzfunktion lassen sich oft nur mit speziellen diffusionsoffenen Systemen ertüchtigen.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Bewährte Konstruktionslösungen für den Innenausbau</a:t>
            </a:r>
          </a:p>
        </p:txBody>
      </p:sp>
      <p:sp>
        <p:nvSpPr>
          <p:cNvPr id="3" name="Content Placeholder 2"/>
          <p:cNvSpPr>
            <a:spLocks noGrp="1"/>
          </p:cNvSpPr>
          <p:nvPr>
            <p:ph idx="1"/>
          </p:nvPr>
        </p:nvSpPr>
        <p:spPr/>
        <p:txBody>
          <a:bodyPr/>
          <a:lstStyle/>
          <a:p>
            <a:pPr>
              <a:defRPr sz="1800"/>
            </a:pPr>
            <a:r>
              <a:t>Für den Innenausbau unter Schutzstatus haben sich bestimmte Konstruktionsansätze bewährt. Aufsatzsysteme auf Holzbalkendecken mit Schüttung, Schwingungsdämmung und Trockenestrich ermöglichen eine deutliche Verbesserung des Trittschalls, ohne die Bestandsdecke selbst zu verändern. Akustikplatten aus Holzweichfaser kombinieren Wärme- und Schalldämmung und lassen sich optisch an die vorhandene Gestaltung anpassen. Wichtig ist, dass die neuen Schichten keine statischen Lasten auf die geschützte Konstruktion aufbringen, die dort nicht vorgesehen sind. Eine konstruktive Trennung der Schichten verhindert, dass Körperschall übertragen wird. Die Planu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Bewährte Konstruktionslösungen für den Innenausbau</a:t>
            </a:r>
          </a:p>
        </p:txBody>
      </p:sp>
      <p:sp>
        <p:nvSpPr>
          <p:cNvPr id="3" name="Content Placeholder 2"/>
          <p:cNvSpPr>
            <a:spLocks noGrp="1"/>
          </p:cNvSpPr>
          <p:nvPr>
            <p:ph idx="1"/>
          </p:nvPr>
        </p:nvSpPr>
        <p:spPr/>
        <p:txBody>
          <a:bodyPr/>
          <a:lstStyle/>
          <a:p>
            <a:pPr>
              <a:defRPr sz="1800"/>
            </a:pPr>
            <a:r>
              <a:t>ng sollte durch einen Bauphysiker erfolgen, der both Schall- und Wärmeschutz gemeinsam betrachtet.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Brandschutzanforderungen bei sichtbaren Holzoberflächen</a:t>
            </a:r>
          </a:p>
        </p:txBody>
      </p:sp>
      <p:sp>
        <p:nvSpPr>
          <p:cNvPr id="3" name="Content Placeholder 2"/>
          <p:cNvSpPr>
            <a:spLocks noGrp="1"/>
          </p:cNvSpPr>
          <p:nvPr>
            <p:ph idx="1"/>
          </p:nvPr>
        </p:nvSpPr>
        <p:spPr/>
        <p:txBody>
          <a:bodyPr/>
          <a:lstStyle/>
          <a:p>
            <a:pPr>
              <a:defRPr sz="1800"/>
            </a:pPr>
            <a:r>
              <a:t>Sichtbare Holzbalken und Holzverkleidungen erhöhen die Anforderungen an den Brandschutz, insbesondere wenn Aufenthaltsräume darüber liegen. In Wohngebäuden gelten Mindestanforderungen an die Feuerwiderstandsdauer der Deckenkonstruktion. Eine Sanierung kann erfordern, dass die Unterseite der Decke mit Brandschutzplatten versehen wird, was die Optik verändert. Alternative Lösungen wie verhältnismäßig dimensionierte Balken mit ausreichend Querschnitt bieten einen natürlichen Brandschutz, der auf dem Rechenweg nachgewiesen werden kann. Die Berliner Bauordnung und die Landesbauordnung legen fest, welche Nachweise zulässig sind. Eine frühzeitige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Brandschutzanforderungen bei sichtbaren Holzoberflächen</a:t>
            </a:r>
          </a:p>
        </p:txBody>
      </p:sp>
      <p:sp>
        <p:nvSpPr>
          <p:cNvPr id="3" name="Content Placeholder 2"/>
          <p:cNvSpPr>
            <a:spLocks noGrp="1"/>
          </p:cNvSpPr>
          <p:nvPr>
            <p:ph idx="1"/>
          </p:nvPr>
        </p:nvSpPr>
        <p:spPr/>
        <p:txBody>
          <a:bodyPr/>
          <a:lstStyle/>
          <a:p>
            <a:pPr>
              <a:defRPr sz="1800"/>
            </a:pPr>
            <a:r>
              <a:t>stimmung mit dem Amt für Bauen und Wohnen spart Zeit und vermeidet Nachträge im Genehmigungsverfahren.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Nachweisführung für die Behörde</a:t>
            </a:r>
          </a:p>
        </p:txBody>
      </p:sp>
      <p:sp>
        <p:nvSpPr>
          <p:cNvPr id="3" name="Content Placeholder 2"/>
          <p:cNvSpPr>
            <a:spLocks noGrp="1"/>
          </p:cNvSpPr>
          <p:nvPr>
            <p:ph idx="1"/>
          </p:nvPr>
        </p:nvSpPr>
        <p:spPr/>
        <p:txBody>
          <a:bodyPr/>
          <a:lstStyle/>
          <a:p>
            <a:pPr>
              <a:defRPr sz="1800"/>
            </a:pPr>
            <a:r>
              <a:t>Für die Genehmigung eines Vorhabens unter Schutzstatus sind bauphysikalische Nachweise einzureilen, die das geplante Schutzniveau belegen. Der Schallschutznachweis nach DIN 4109 und der Wärmeschutznachweis nach GEG müssen zeigen, dass die Anforderungen eingehalten werden. Bei geschützten Gebäuden kann die Behörde jedoch abweichende Maßstäbe anlegen, wenn die Schutzziele auf andere Weise erreicht werden. Fotodokumentation des Bestands, Materialproben und Detailzeichnungen unterstützen die Prüfung. Eine schlüssige Darstellung, warum bestimmte bauliche Maßnahmen erforderlich sind, erleichtert die Kommunikation mit der Denkmalschutzbehörde und 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Nachweisführung für die Behörde</a:t>
            </a:r>
          </a:p>
        </p:txBody>
      </p:sp>
      <p:sp>
        <p:nvSpPr>
          <p:cNvPr id="3" name="Content Placeholder 2"/>
          <p:cNvSpPr>
            <a:spLocks noGrp="1"/>
          </p:cNvSpPr>
          <p:nvPr>
            <p:ph idx="1"/>
          </p:nvPr>
        </p:nvSpPr>
        <p:spPr/>
        <p:txBody>
          <a:bodyPr/>
          <a:lstStyle/>
          <a:p>
            <a:pPr>
              <a:defRPr sz="1800"/>
            </a:pPr>
            <a:r>
              <a:t>höht die Chancen auf eine zügige Genehmigung.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Schutzstatus bei Holzbau in Berlin: Denkmal- und Erhaltungsschutz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