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undhaus.github.io/bbholzkonzept/gartenhaus-als-arbeitsraum-daemmung-strom-heizung/" TargetMode="External"/><Relationship Id="rId3" Type="http://schemas.openxmlformats.org/officeDocument/2006/relationships/hyperlink" Target="https://holzundhaus.github.io/bbholzkonzept/dateien/minimax-8c4e0b90129c18ba33799361/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Gartenhaus als Arbeitsraum: Was Dämmung, Strom und Heizung voraussetzen · Erklärende Präsentation</a:t>
            </a:r>
          </a:p>
        </p:txBody>
      </p:sp>
      <p:sp>
        <p:nvSpPr>
          <p:cNvPr id="3" name="Content Placeholder 2"/>
          <p:cNvSpPr>
            <a:spLocks noGrp="1"/>
          </p:cNvSpPr>
          <p:nvPr>
            <p:ph idx="1"/>
          </p:nvPr>
        </p:nvSpPr>
        <p:spPr/>
        <p:txBody>
          <a:bodyPr/>
          <a:lstStyle/>
          <a:p>
            <a:r>
              <a:t>Überblick: Ein Gartenhaus eignet sich als flexibler Arbeitsraum, wenn Planer und Bauherren die Anforderungen an Wärmeschutz, Haustechnik und Feuchtemanagement von Anfang an zusammen betrachten. Wer ein Gartenhaus als Büro, Atelier oder Werkstatt nutzen möchte, steht vor der Aufgabe, Dämmung, Strom und Heizung nicht als separate Nachrüstungen zu behandeln, sondern als zusammenhängendes Konzept zu planen. Dieser Ratgeber fasst die wesentlichen Planungsschritte zusammen.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als Fundament der Nutzung</a:t>
            </a:r>
          </a:p>
        </p:txBody>
      </p:sp>
      <p:sp>
        <p:nvSpPr>
          <p:cNvPr id="3" name="Content Placeholder 2"/>
          <p:cNvSpPr>
            <a:spLocks noGrp="1"/>
          </p:cNvSpPr>
          <p:nvPr>
            <p:ph idx="1"/>
          </p:nvPr>
        </p:nvSpPr>
        <p:spPr/>
        <p:txBody>
          <a:bodyPr/>
          <a:lstStyle/>
          <a:p>
            <a:pPr>
              <a:defRPr sz="1800"/>
            </a:pPr>
            <a:r>
              <a:t>Bevor Dämmmaterialien oder Heizsysteme ausgewählt werden, sollte das Feuchtemanagement der Konstruktion geklärt sein. In einem beheizten Gartenhaus fällt regelmäßig Feuchtigkeit an – durch Atemluft, Kochen oder handwerkliche Tätigkeiten. Ohne eine durchdachte Dampfbremsung und ausreichende Belüftung kann sich Feuchtigkeit in der Konstruktion ablagern und langfristig Bausubstanz sowie Dämmwirkung beeinträchtigen. Die Lage des Gartenhauses im Gelände spielt dabei eine Rolle: Hangwasser, aufsteigende Bodenfeuchtigkeit und mangelnde Belüftung durch umgebende Vegetation können das Feuchtrisiko erhöhen. Eine fachgerechte Schwellenkonstruktion mit K</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als Fundament der Nutzung</a:t>
            </a:r>
          </a:p>
        </p:txBody>
      </p:sp>
      <p:sp>
        <p:nvSpPr>
          <p:cNvPr id="3" name="Content Placeholder 2"/>
          <p:cNvSpPr>
            <a:spLocks noGrp="1"/>
          </p:cNvSpPr>
          <p:nvPr>
            <p:ph idx="1"/>
          </p:nvPr>
        </p:nvSpPr>
        <p:spPr/>
        <p:txBody>
          <a:bodyPr/>
          <a:lstStyle/>
          <a:p>
            <a:pPr>
              <a:defRPr sz="1800"/>
            </a:pPr>
            <a:r>
              <a:t>lotzung, eine unterseitige Abdichtung des Bodens und ausreichende Abstände zum Erdreich gehören zu den grundlegenden Maßnahmen, die vor der Wahl der Dämmstärke zu prüfen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von Dach und Decke konsequent umsetzen</a:t>
            </a:r>
          </a:p>
        </p:txBody>
      </p:sp>
      <p:sp>
        <p:nvSpPr>
          <p:cNvPr id="3" name="Content Placeholder 2"/>
          <p:cNvSpPr>
            <a:spLocks noGrp="1"/>
          </p:cNvSpPr>
          <p:nvPr>
            <p:ph idx="1"/>
          </p:nvPr>
        </p:nvSpPr>
        <p:spPr/>
        <p:txBody>
          <a:bodyPr/>
          <a:lstStyle/>
          <a:p>
            <a:pPr>
              <a:defRPr sz="1800"/>
            </a:pPr>
            <a:r>
              <a:t>Wärme steigt auf – entsprechend gehen über eine ungedämmte oder schlecht gedämmte Dachfläche erhebliche Heizwärmeverluste verloren. Im Gartenhaus fällt das besonders auf, weil die Raumvolumina oft kleiner sind als im Wohnhaus und jedes Grad Temperaturunterschied sofort spürbar wird. Bei Flachdächern ist die Lastverteilung auf der Dämmung zu prüfen, bei Sattel- oder Pultdächern sind die Anschlüsse an Giebelwände, Ortgänge und Dachdurchdringungen kritische Punkte. Eine lückenlose Dämmung erfordert durchdachte Detailanschlüsse an Fensterausschnitte, Türen und Übergänge zu angrenzenden Bauteilen. Wer das Dachgeschoss eines Gartenhauses nicht ausb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von Dach und Decke konsequent umsetzen</a:t>
            </a:r>
          </a:p>
        </p:txBody>
      </p:sp>
      <p:sp>
        <p:nvSpPr>
          <p:cNvPr id="3" name="Content Placeholder 2"/>
          <p:cNvSpPr>
            <a:spLocks noGrp="1"/>
          </p:cNvSpPr>
          <p:nvPr>
            <p:ph idx="1"/>
          </p:nvPr>
        </p:nvSpPr>
        <p:spPr/>
        <p:txBody>
          <a:bodyPr/>
          <a:lstStyle/>
          <a:p>
            <a:pPr>
              <a:defRPr sz="1800"/>
            </a:pPr>
            <a:r>
              <a:t>aut, sollte dennoch über eine Dämmung der obersten Geschossdecke nachdenken, um die beheizte Zone nach oben abzugrenzen.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Fenster und Verglasung gezielt auswählen</a:t>
            </a:r>
          </a:p>
        </p:txBody>
      </p:sp>
      <p:sp>
        <p:nvSpPr>
          <p:cNvPr id="3" name="Content Placeholder 2"/>
          <p:cNvSpPr>
            <a:spLocks noGrp="1"/>
          </p:cNvSpPr>
          <p:nvPr>
            <p:ph idx="1"/>
          </p:nvPr>
        </p:nvSpPr>
        <p:spPr/>
        <p:txBody>
          <a:bodyPr/>
          <a:lstStyle/>
          <a:p>
            <a:pPr>
              <a:defRPr sz="1800"/>
            </a:pPr>
            <a:r>
              <a:t>Fenster bestimmen maßgeblich den Wärmehaushalt eines Gartenhauses. Große Glasflächen lassen im Winter viel Wärme nach außen entweichen und sorgen im Sommer ohne Verschattung für rasche Überhitzung. Für eine ganzjährige Nutzung als Arbeitsraum empfiehlt sich eine Verglasung mit einem niedrigen Wärmedurchgangskoeffizienten, kombiniert mit einem außenliegenden Sonnenschutz oder festen Verschattungselementen. Lüftungsklappen oder spaltbare Fensterflügel ermöglichen eine gezielte Querlüftung, ohne dass die gesamte Konstruktion unter Dämmaspekten überdimensioniert werden muss. Auch die Rahmenmaterialien beeinflussen die Gesamtleistung: Holzrahmen b</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Fenster und Verglasung gezielt auswählen</a:t>
            </a:r>
          </a:p>
        </p:txBody>
      </p:sp>
      <p:sp>
        <p:nvSpPr>
          <p:cNvPr id="3" name="Content Placeholder 2"/>
          <p:cNvSpPr>
            <a:spLocks noGrp="1"/>
          </p:cNvSpPr>
          <p:nvPr>
            <p:ph idx="1"/>
          </p:nvPr>
        </p:nvSpPr>
        <p:spPr/>
        <p:txBody>
          <a:bodyPr/>
          <a:lstStyle/>
          <a:p>
            <a:pPr>
              <a:defRPr sz="1800"/>
            </a:pPr>
            <a:r>
              <a:t>ieten gute Dämmeigenschaften, erfordern aber regelmäßigen Pflegeaufwand, während Kunststoff- oder Aluminiumrahmen in der Wartung einfacher sind.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Elektroinstallation von Anfang an planen</a:t>
            </a:r>
          </a:p>
        </p:txBody>
      </p:sp>
      <p:sp>
        <p:nvSpPr>
          <p:cNvPr id="3" name="Content Placeholder 2"/>
          <p:cNvSpPr>
            <a:spLocks noGrp="1"/>
          </p:cNvSpPr>
          <p:nvPr>
            <p:ph idx="1"/>
          </p:nvPr>
        </p:nvSpPr>
        <p:spPr/>
        <p:txBody>
          <a:bodyPr/>
          <a:lstStyle/>
          <a:p>
            <a:pPr>
              <a:defRPr sz="1800"/>
            </a:pPr>
            <a:r>
              <a:t>Eine nachträgliche Elektroinstallation bedeutet im fertigen Gartenhaus oft Stemmarbeiten, neue Leitungsführungen und Eingriffe in bestehende Bauteile. Deutlich wirtschaftlicher ist es, den elektrischen Bedarf vor dem Aufbau festzulegen. Für einen typischen Arbeitsraum sind Steckdosen an der Werkbank, am Schreibtisch und für Arbeitsbeleuchtung einzuplanen – positioniert nach dem tatsächlichen Mobiliar, nicht symmetrisch im Raum verteilt. Der benötigte Anschlusswert richtet sich nach den vorgesehenen Geräten: Eine stationäre Werkstattmaschine oder Klimatisierung erfordert einen eigenen Stromkreis mit angepasster Absicherung. Auch eine Außenbele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Elektroinstallation von Anfang an planen</a:t>
            </a:r>
          </a:p>
        </p:txBody>
      </p:sp>
      <p:sp>
        <p:nvSpPr>
          <p:cNvPr id="3" name="Content Placeholder 2"/>
          <p:cNvSpPr>
            <a:spLocks noGrp="1"/>
          </p:cNvSpPr>
          <p:nvPr>
            <p:ph idx="1"/>
          </p:nvPr>
        </p:nvSpPr>
        <p:spPr/>
        <p:txBody>
          <a:bodyPr/>
          <a:lstStyle/>
          <a:p>
            <a:pPr>
              <a:defRPr sz="1800"/>
            </a:pPr>
            <a:r>
              <a:t>uchtung und einpotentialausgleichendes Erdungskonzept können zur Nutzungssicherheit beitragen.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Heizung und Lüftung aufeinander abstimmen</a:t>
            </a:r>
          </a:p>
        </p:txBody>
      </p:sp>
      <p:sp>
        <p:nvSpPr>
          <p:cNvPr id="3" name="Content Placeholder 2"/>
          <p:cNvSpPr>
            <a:spLocks noGrp="1"/>
          </p:cNvSpPr>
          <p:nvPr>
            <p:ph idx="1"/>
          </p:nvPr>
        </p:nvSpPr>
        <p:spPr/>
        <p:txBody>
          <a:bodyPr/>
          <a:lstStyle/>
          <a:p>
            <a:pPr>
              <a:defRPr sz="1800"/>
            </a:pPr>
            <a:r>
              <a:t>Die Wahl des Heizsystems hängt direkt von der Dämmqualität und der geplanten Nutzungsintensität ab. Ein gut gedämmtes Gartenhaus lässt sich mit einer kompakten Elektroheizung wirtschaftlich betreiben, während eine schlecht gedämmte Hülle auch bei großzügiger Heizleistung hohe Betriebskosten verursacht. Infrarot-Paneele eignen sich für zeitweise Nutzung, da sie lokal und schnell Wärme liefern. Für längere Arbeitssitzungen an festen Tagen ist eine kontrollierte Beheizung mit Thermostatregelung vorteilhafter. Unabhängig vom gewählten System sollte eine Lüftungsstrategie vorhanden sein: Stoßlüften über mehrere Minuten, fest installierte Lüftungsö</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Heizung und Lüftung aufeinander abstimmen</a:t>
            </a:r>
          </a:p>
        </p:txBody>
      </p:sp>
      <p:sp>
        <p:nvSpPr>
          <p:cNvPr id="3" name="Content Placeholder 2"/>
          <p:cNvSpPr>
            <a:spLocks noGrp="1"/>
          </p:cNvSpPr>
          <p:nvPr>
            <p:ph idx="1"/>
          </p:nvPr>
        </p:nvSpPr>
        <p:spPr/>
        <p:txBody>
          <a:bodyPr/>
          <a:lstStyle/>
          <a:p>
            <a:pPr>
              <a:defRPr sz="1800"/>
            </a:pPr>
            <a:r>
              <a:t>ffnungen oder eine kontrollierte Wohnraumlüftung mit Wärmerückgewinnung sorgen dafür, dass Feuchtigkeit abtransportiert wird und die Raumluftqualität erhalten bleibt.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vor dem Baubeginn</a:t>
            </a:r>
          </a:p>
        </p:txBody>
      </p:sp>
      <p:sp>
        <p:nvSpPr>
          <p:cNvPr id="3" name="Content Placeholder 2"/>
          <p:cNvSpPr>
            <a:spLocks noGrp="1"/>
          </p:cNvSpPr>
          <p:nvPr>
            <p:ph idx="1"/>
          </p:nvPr>
        </p:nvSpPr>
        <p:spPr/>
        <p:txBody>
          <a:bodyPr/>
          <a:lstStyle/>
          <a:p>
            <a:pPr>
              <a:defRPr sz="1800"/>
            </a:pPr>
            <a:r>
              <a:t>Eine strukturierte Vorbereitung hilft, das Gartenhaus-Projekt ohne kostspielige Nachbesserungen umzusetzen. Vor der ersten Anfrage beim Hersteller oder Handwerker sollten folgende Punkte notiert werden: geplante Nutzungsdauer pro Tag und Woche, die Anzahl und Art der Elektrogeräte, der gewünschte Temperaturbereich im Winter, die vorhandene Bebauung und Erschließung auf dem Grundstück sowie der Untergrund, auf dem das Gartenhaus stehen soll. Fotos vom Standort und ein einfacher Lageplan ergänzen die Unterlagen. Mit diesen Angaben kann die Planung von Dämmung, Haustechnik und Feuchtemanagement als zusammenhängendes Konzept angegangen werden, st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vor dem Baubeginn</a:t>
            </a:r>
          </a:p>
        </p:txBody>
      </p:sp>
      <p:sp>
        <p:nvSpPr>
          <p:cNvPr id="3" name="Content Placeholder 2"/>
          <p:cNvSpPr>
            <a:spLocks noGrp="1"/>
          </p:cNvSpPr>
          <p:nvPr>
            <p:ph idx="1"/>
          </p:nvPr>
        </p:nvSpPr>
        <p:spPr/>
        <p:txBody>
          <a:bodyPr/>
          <a:lstStyle/>
          <a:p>
            <a:pPr>
              <a:defRPr sz="1800"/>
            </a:pPr>
            <a:r>
              <a:t>att nachträgliche Kompromisse eingehen zu müssen.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Gartenhaus als Arbeitsraum: Was Dämmung, Strom und Heizung voraussetzen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