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bholzkonzept.wordpress.com/2026/10/11/holzbau-angebote-vergleichen-pruefliste-zielzustand-schnittstellen/" TargetMode="External"/><Relationship Id="rId3" Type="http://schemas.openxmlformats.org/officeDocument/2006/relationships/hyperlink" Target="https://holzundhaus.github.io/bbholzkonzept/dateien/minimax-65422af93df9fa2be58995c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Holzbau-Angebote vergleichen: Prüfliste für Zielzustand, Schnittstellen und Annahmen · Erklärende Präsentation</a:t>
            </a:r>
          </a:p>
        </p:txBody>
      </p:sp>
      <p:sp>
        <p:nvSpPr>
          <p:cNvPr id="3" name="Content Placeholder 2"/>
          <p:cNvSpPr>
            <a:spLocks noGrp="1"/>
          </p:cNvSpPr>
          <p:nvPr>
            <p:ph idx="1"/>
          </p:nvPr>
        </p:nvSpPr>
        <p:spPr/>
        <p:txBody>
          <a:bodyPr/>
          <a:lstStyle/>
          <a:p>
            <a:r>
              <a:t>Wer Holzbau-Angebote nebeneinanderlegt, steht oft vor einem Problem: Die Summen unterscheiden sich deutlich, aber der Inhalt ist kaum vergleichbar. Ein Tragwerksangebot beschreibt eine andere Leistung als ein Komplettangebot für ein fertiges Gebäude. Fundament, Dachdeckung, Fenster, Haustechnik und Innenausbau können enthalten sein oder fehlen. Wer diese Unterschiede nicht erkennt, wählt möglicherweise das falsche Angebot – nicht wegen des Preises, sondern wegen ungeklärter Leistungsgrenzen.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zwei Angebote selten dasselbe meinen</a:t>
            </a:r>
          </a:p>
        </p:txBody>
      </p:sp>
      <p:sp>
        <p:nvSpPr>
          <p:cNvPr id="3" name="Content Placeholder 2"/>
          <p:cNvSpPr>
            <a:spLocks noGrp="1"/>
          </p:cNvSpPr>
          <p:nvPr>
            <p:ph idx="1"/>
          </p:nvPr>
        </p:nvSpPr>
        <p:spPr/>
        <p:txBody>
          <a:bodyPr/>
          <a:lstStyle/>
          <a:p>
            <a:pPr>
              <a:defRPr sz="1800"/>
            </a:pPr>
            <a:r>
              <a:t>Holzbau-Angebote unterscheiden sich nicht nur im Preis, sondern vor allem im Umfang. Ein Anbieter kalkuliert die witterungsgeschützte Hülle mit Fenstern, ein anderer das schlüsselfertige Gebäude inklusive Böden und Malerarbeiten. Auch die Bauweise selbst beeinflusst den Vergleich: Holzrahmenbau und Massivholzbau haben unterschiedliche Wand- und Deckenaufbauten, die sich nicht allein am Quadratmeterpreis ablesen lassen. Hinzu kommen unterschiedliche Annahmen über den Bestand, das Fundament und die Schnittstellen zu anderen Gewerken. Wer Summen vergleicht, ohne den Leistungsumfang zu kennen, vergleicht Äpfel mit Birnen. Eine systematische Vorge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zwei Angebote selten dasselbe meinen</a:t>
            </a:r>
          </a:p>
        </p:txBody>
      </p:sp>
      <p:sp>
        <p:nvSpPr>
          <p:cNvPr id="3" name="Content Placeholder 2"/>
          <p:cNvSpPr>
            <a:spLocks noGrp="1"/>
          </p:cNvSpPr>
          <p:nvPr>
            <p:ph idx="1"/>
          </p:nvPr>
        </p:nvSpPr>
        <p:spPr/>
        <p:txBody>
          <a:bodyPr/>
          <a:lstStyle/>
          <a:p>
            <a:pPr>
              <a:defRPr sz="1800"/>
            </a:pPr>
            <a:r>
              <a:t>hensweise hilft, diese Fallen zu vermeiden, bevor eine Entscheidung getroffen wird.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Zielzustand festlegen, bevor Summen vergleichen werden</a:t>
            </a:r>
          </a:p>
        </p:txBody>
      </p:sp>
      <p:sp>
        <p:nvSpPr>
          <p:cNvPr id="3" name="Content Placeholder 2"/>
          <p:cNvSpPr>
            <a:spLocks noGrp="1"/>
          </p:cNvSpPr>
          <p:nvPr>
            <p:ph idx="1"/>
          </p:nvPr>
        </p:nvSpPr>
        <p:spPr/>
        <p:txBody>
          <a:bodyPr/>
          <a:lstStyle/>
          <a:p>
            <a:pPr>
              <a:defRPr sz="1800"/>
            </a:pPr>
            <a:r>
              <a:t>Bevor Angebote eingeholt werden, sollte klar sein, was am Ende fertig sein soll. Folgende Zielzustände sind im Holzbau üblich: die wettergeschützte Hülle mit Fenstern ohne Innenausbau, die Hülle plus Dämmung und raumseitige Beplankung ohne Haustechnik, der Holzbau bis zur Abnahme inklusive Anschlüssen an Bestand und Gründung, oder der schlüsselfertige Holzbau inklusive Innenausbau und Bodenbelägen. Nur Angebote mit demselben Zielzustand lassen sich direkt gegenüberstellen. Ergänzend dazu sollten Wand- und Deckenaufbauten dokumentiert werden – besonders bei unterschiedlichen Bauweisen. Die Hauptseite zum Thema Holzbau-Kosten zeigt, welche Posi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Zielzustand festlegen, bevor Summen vergleichen werden</a:t>
            </a:r>
          </a:p>
        </p:txBody>
      </p:sp>
      <p:sp>
        <p:nvSpPr>
          <p:cNvPr id="3" name="Content Placeholder 2"/>
          <p:cNvSpPr>
            <a:spLocks noGrp="1"/>
          </p:cNvSpPr>
          <p:nvPr>
            <p:ph idx="1"/>
          </p:nvPr>
        </p:nvSpPr>
        <p:spPr/>
        <p:txBody>
          <a:bodyPr/>
          <a:lstStyle/>
          <a:p>
            <a:pPr>
              <a:defRPr sz="1800"/>
            </a:pPr>
            <a:r>
              <a:t>tionen typischerweise in Angeboten stehen und welche Bauweisen den Vergleich beeinflussen.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zwischen Gewerken frühzeitig klären</a:t>
            </a:r>
          </a:p>
        </p:txBody>
      </p:sp>
      <p:sp>
        <p:nvSpPr>
          <p:cNvPr id="3" name="Content Placeholder 2"/>
          <p:cNvSpPr>
            <a:spLocks noGrp="1"/>
          </p:cNvSpPr>
          <p:nvPr>
            <p:ph idx="1"/>
          </p:nvPr>
        </p:nvSpPr>
        <p:spPr/>
        <p:txBody>
          <a:bodyPr/>
          <a:lstStyle/>
          <a:p>
            <a:pPr>
              <a:defRPr sz="1800"/>
            </a:pPr>
            <a:r>
              <a:t>Holzbau berührt immer andere Gewerke und den Bestand. Wer liefert die fertige Auflagerfläche – der Holzbauer, das Rohbauunternehmen oder der Auftraggeber selbst? Sind Wanddurchbrüche, Bestandsanschlüsse und Leitungsdurchführungen eindeutig zugeordnet? Fenster- und Türmontage, Anschlüsse an Fassade und Dach müssen ebenfalls klar geregelt sein. Auch Innenausbau, Bodenbeläge und Malerarbeiten können im selben Auftrag erbracht oder separat vergeben sein. Diese Fragen klingen selbstverständlich, werden aber in Angeboten oft stillschweigend vorausgesetzt. Eine fehlende Zuordnung führt später zu Nachträgen oder Verzögerungen. Das Schema auf der Quel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zwischen Gewerken frühzeitig klären</a:t>
            </a:r>
          </a:p>
        </p:txBody>
      </p:sp>
      <p:sp>
        <p:nvSpPr>
          <p:cNvPr id="3" name="Content Placeholder 2"/>
          <p:cNvSpPr>
            <a:spLocks noGrp="1"/>
          </p:cNvSpPr>
          <p:nvPr>
            <p:ph idx="1"/>
          </p:nvPr>
        </p:nvSpPr>
        <p:spPr/>
        <p:txBody>
          <a:bodyPr/>
          <a:lstStyle/>
          <a:p>
            <a:pPr>
              <a:defRPr sz="1800"/>
            </a:pPr>
            <a:r>
              <a:t>lseite bietet eine strukturierte Übersicht solcher Schnittstellenpunkte.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Versteckte Annahmen und ungeprüfte Risiken aufdecken</a:t>
            </a:r>
          </a:p>
        </p:txBody>
      </p:sp>
      <p:sp>
        <p:nvSpPr>
          <p:cNvPr id="3" name="Content Placeholder 2"/>
          <p:cNvSpPr>
            <a:spLocks noGrp="1"/>
          </p:cNvSpPr>
          <p:nvPr>
            <p:ph idx="1"/>
          </p:nvPr>
        </p:nvSpPr>
        <p:spPr/>
        <p:txBody>
          <a:bodyPr/>
          <a:lstStyle/>
          <a:p>
            <a:pPr>
              <a:defRPr sz="1800"/>
            </a:pPr>
            <a:r>
              <a:t>Jedes Angebot trifft Annahmen über den Bestand, den Baugrund und die Auflagerflächen. Welche davon sind geprüft, welche noch ungeprüft? Ein verdeckter Holzschaden im Bestand oder ein unbekannter Baugrund können die Kosten erheblich verändern. Auch transparente Positionen wie Planung, Statik und erforderliche Nachweise werden manchmal nur pauschal zugeordnet. Wer diese Annahmen nicht kennt, kann sie nicht hinterfragen. Ebenso wichtig: Ist ein Risikopuffer einkalkuliert, und welchen offenen Punkten ist er zugeordnet? Eine transparente Trennung zwischen fest kalkulierter Leistung und offenen Risiken verhindert, dass beides in einer unprüfbaren P</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Versteckte Annahmen und ungeprüfte Risiken aufdecken</a:t>
            </a:r>
          </a:p>
        </p:txBody>
      </p:sp>
      <p:sp>
        <p:nvSpPr>
          <p:cNvPr id="3" name="Content Placeholder 2"/>
          <p:cNvSpPr>
            <a:spLocks noGrp="1"/>
          </p:cNvSpPr>
          <p:nvPr>
            <p:ph idx="1"/>
          </p:nvPr>
        </p:nvSpPr>
        <p:spPr/>
        <p:txBody>
          <a:bodyPr/>
          <a:lstStyle/>
          <a:p>
            <a:pPr>
              <a:defRPr sz="1800"/>
            </a:pPr>
            <a:r>
              <a:t>auschale verschwindet.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Schritte für eine aussagekräftige Angebotsanfrage</a:t>
            </a:r>
          </a:p>
        </p:txBody>
      </p:sp>
      <p:sp>
        <p:nvSpPr>
          <p:cNvPr id="3" name="Content Placeholder 2"/>
          <p:cNvSpPr>
            <a:spLocks noGrp="1"/>
          </p:cNvSpPr>
          <p:nvPr>
            <p:ph idx="1"/>
          </p:nvPr>
        </p:nvSpPr>
        <p:spPr/>
        <p:txBody>
          <a:bodyPr/>
          <a:lstStyle/>
          <a:p>
            <a:pPr>
              <a:defRPr sz="1800"/>
            </a:pPr>
            <a:r>
              <a:t>Eine aussagekräftige Angebotsanfrage beginnt mit eigenen Unterlagen: Lageplan, Aufmaß, Grundrisse, Fotos und eine Beschreibung des gewünschten Fertigstellungsgrads helfen Fachbetrieben, ihre Annahmen offen auszuweisen. Die Checkliste auf der Quellseite zeigt im Detail, welche Positionen in jedes Holzbau-Angebot gehören – von Mengen und Ausführung über Gründung und Montage bis zu Baunebenkosten. Wer diese Punkte systematisch durchgeht, erkennt früh, wo Angaben fehlen oder Annahmen unausgesprochen bleiben. So wird das günstigste Angebot nicht nachträglich teurer, weil vergessene Leistungen nachgefordert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Holzbau-Angebote vergleichen: Prüfliste für Zielzustand, Schnittstellen und Annahmen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