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muenster/-/blob/7e7da89cf62e9318fd369dc355bc0cccaa2277de/_posts/2026-10-18-schneelast-dachneigung-carport-terrassenueberdachung.md" TargetMode="External"/><Relationship Id="rId3" Type="http://schemas.openxmlformats.org/officeDocument/2006/relationships/hyperlink" Target="https://holzundhaus.github.io/1aholzbaumuenster/dateien/minimax-3acd0f63e708c140b0c09f9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und Dachneigung bei Carport und Terrassenüberdachung: Was gehört in die Anfrage? · Erklärende Präsentation</a:t>
            </a:r>
          </a:p>
        </p:txBody>
      </p:sp>
      <p:sp>
        <p:nvSpPr>
          <p:cNvPr id="3" name="Content Placeholder 2"/>
          <p:cNvSpPr>
            <a:spLocks noGrp="1"/>
          </p:cNvSpPr>
          <p:nvPr>
            <p:ph idx="1"/>
          </p:nvPr>
        </p:nvSpPr>
        <p:spPr/>
        <p:txBody>
          <a:bodyPr/>
          <a:lstStyle/>
          <a:p>
            <a:r>
              <a:t>Überblick: Wer in Münster einen Carport oder eine Terrassenüberdachung plant, steht schnell vor der Frage, wie viel Schnee das Dach aushalten muss und welche Neigung sich für die regionalen Verhältnisse eignet. Schneelast und Dachneigung hängen direkt zusammen – und beeinflussen sowohl die Statik als auch die Kosten des Vorhabens. Dieser Ratgeber erklärt die wesentlichen Zusammenhänge und zeigt, welche Angaben eine fundierte Anfrage an einen Holzbaubetrieb ausmachen.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und Dachneigung: Warum beides zusammengehört</a:t>
            </a:r>
          </a:p>
        </p:txBody>
      </p:sp>
      <p:sp>
        <p:nvSpPr>
          <p:cNvPr id="3" name="Content Placeholder 2"/>
          <p:cNvSpPr>
            <a:spLocks noGrp="1"/>
          </p:cNvSpPr>
          <p:nvPr>
            <p:ph idx="1"/>
          </p:nvPr>
        </p:nvSpPr>
        <p:spPr/>
        <p:txBody>
          <a:bodyPr/>
          <a:lstStyle/>
          <a:p>
            <a:pPr>
              <a:defRPr sz="1800"/>
            </a:pPr>
            <a:r>
              <a:t>Schnee kann auf Carports und Terrassenüberdachungen zu erheblichen Lasten führen. Entscheidend sind zwei Faktoren: die charakteristische Schneelast am Standort, ausgedrückt in Kilonewton pro Quadratmeter, und die Dachform mit ihrer Neigung. Eine steilere Fläche lässt Schnee leichter abrutschen, erhöht aber die Anforderungen an Windstabilität und Anschlüsse. Ein flaches Dach hält mehr Schnee zurück und braucht dafür eine kräftigere Tragkonstruktion. Das richtige Verhältnis dieser beiden Größen bestimmt, welches Tragsystem sich 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Schneelastzone für Münster und Umgebung</a:t>
            </a:r>
          </a:p>
        </p:txBody>
      </p:sp>
      <p:sp>
        <p:nvSpPr>
          <p:cNvPr id="3" name="Content Placeholder 2"/>
          <p:cNvSpPr>
            <a:spLocks noGrp="1"/>
          </p:cNvSpPr>
          <p:nvPr>
            <p:ph idx="1"/>
          </p:nvPr>
        </p:nvSpPr>
        <p:spPr/>
        <p:txBody>
          <a:bodyPr/>
          <a:lstStyle/>
          <a:p>
            <a:pPr>
              <a:defRPr sz="1800"/>
            </a:pPr>
            <a:r>
              <a:t>Für Münster ist die jeweilige Schneelastzone nach DIN EN 1991-1-3/NA maßgeblich. Der genaue Wert schwankt je nach Höhenlage über Normalhöhennull (NHN) und kann innerhalb des Stadtgebiets leicht variieren. In Münster selbst handelt es sich meist um eine moderate Zone, doch in höher gelegenen Ortsteilen oder im Umland kann der Wert deutlich steigen. Die Bezugshöhe über NHN ist dabei der zweite entscheidende Parameter. Zuständige Stellen wie das Bauaufsichtsamt der Stadt Münster oder das Geodatenportal NRW liefern die konkreten Angaben. Auch Bebauungspläne oder frühere Baugenehmigungsunterlagen auf demselben Grundstück geben häufig Hinweise.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der Dachneigung auf Konstruktion und Material</a:t>
            </a:r>
          </a:p>
        </p:txBody>
      </p:sp>
      <p:sp>
        <p:nvSpPr>
          <p:cNvPr id="3" name="Content Placeholder 2"/>
          <p:cNvSpPr>
            <a:spLocks noGrp="1"/>
          </p:cNvSpPr>
          <p:nvPr>
            <p:ph idx="1"/>
          </p:nvPr>
        </p:nvSpPr>
        <p:spPr/>
        <p:txBody>
          <a:bodyPr/>
          <a:lstStyle/>
          <a:p>
            <a:pPr>
              <a:defRPr sz="1800"/>
            </a:pPr>
            <a:r>
              <a:t>Flachdächer unter etwa 8 Grad Neigung sammeln den meisten Schnee und erfordern eine statisch kräftige Balkenlage, eine durchdachte Entwässerung sowie oft mehr Stützen oder stärkere Pfosten. Pultdächer zwischen 8 und 15 Grad können je nach Zone und Ausrichtung noch vertretbar sein, benötigen aber Windsicherung und saubere Anschlussdetails. Satteldächer leiten Lasten stärker ab, womit die Anforderungen an die Verbindung zum Haus oder zu angrenzenden Bauteilen steigen. Besondere Aufmerksamkeit verdienen Traufkanten, Kehlen und Aufbauten, wo sich sogenannte Schneesäcke bilden können – hier fällt die Belastung oft höher aus als auf der freien Fläc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der Dachneigung auf Konstruktion und Material</a:t>
            </a:r>
          </a:p>
        </p:txBody>
      </p:sp>
      <p:sp>
        <p:nvSpPr>
          <p:cNvPr id="3" name="Content Placeholder 2"/>
          <p:cNvSpPr>
            <a:spLocks noGrp="1"/>
          </p:cNvSpPr>
          <p:nvPr>
            <p:ph idx="1"/>
          </p:nvPr>
        </p:nvSpPr>
        <p:spPr/>
        <p:txBody>
          <a:bodyPr/>
          <a:lstStyle/>
          <a:p>
            <a:pPr>
              <a:defRPr sz="1800"/>
            </a:pPr>
            <a:r>
              <a:t>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machen eine Anfrage vollständig</a:t>
            </a:r>
          </a:p>
        </p:txBody>
      </p:sp>
      <p:sp>
        <p:nvSpPr>
          <p:cNvPr id="3" name="Content Placeholder 2"/>
          <p:cNvSpPr>
            <a:spLocks noGrp="1"/>
          </p:cNvSpPr>
          <p:nvPr>
            <p:ph idx="1"/>
          </p:nvPr>
        </p:nvSpPr>
        <p:spPr/>
        <p:txBody>
          <a:bodyPr/>
          <a:lstStyle/>
          <a:p>
            <a:pPr>
              <a:defRPr sz="1800"/>
            </a:pPr>
            <a:r>
              <a:t>Eine vollständige Anfrage an einen Holzbaubetrieb enthält mehrere konkrete Informationen: die genaue Adresse oder zumindest den Ortsteil, damit sich Schneelastzone und Höhenlage nachschlagen lassen; den gewünschten Dachtyp und die Neigung oder die Frage, was empfehlenswert wäre; das geplante Dachmaterial wie Glas, Polycarbonat, Trapezblech oder Holzschalung, da dies Gewicht und Reibung beeinflusst; die Frage, ob das Bauwerk freistehend oder am Haus angeschlossen wird; bekannte Leitungen, Untergrundbeschaffenheit und Gefälle für die Fundamentplanung sowie den Status einer eventuellen Bauvoranfrage, falls das Vorhaben im Grenzbereich zur Genehm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machen eine Anfrage vollständig</a:t>
            </a:r>
          </a:p>
        </p:txBody>
      </p:sp>
      <p:sp>
        <p:nvSpPr>
          <p:cNvPr id="3" name="Content Placeholder 2"/>
          <p:cNvSpPr>
            <a:spLocks noGrp="1"/>
          </p:cNvSpPr>
          <p:nvPr>
            <p:ph idx="1"/>
          </p:nvPr>
        </p:nvSpPr>
        <p:spPr/>
        <p:txBody>
          <a:bodyPr/>
          <a:lstStyle/>
          <a:p>
            <a:pPr>
              <a:defRPr sz="1800"/>
            </a:pPr>
            <a:r>
              <a:t>igungspflicht liegt.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die sich vermeiden lassen</a:t>
            </a:r>
          </a:p>
        </p:txBody>
      </p:sp>
      <p:sp>
        <p:nvSpPr>
          <p:cNvPr id="3" name="Content Placeholder 2"/>
          <p:cNvSpPr>
            <a:spLocks noGrp="1"/>
          </p:cNvSpPr>
          <p:nvPr>
            <p:ph idx="1"/>
          </p:nvPr>
        </p:nvSpPr>
        <p:spPr/>
        <p:txBody>
          <a:bodyPr/>
          <a:lstStyle/>
          <a:p>
            <a:pPr>
              <a:defRPr sz="1800"/>
            </a:pPr>
            <a:r>
              <a:t>Pauschale Wünsche wie „extrem stabil, aber günstig" sind widersprüchliche Vorgaben, die keine Tragwerksplanung ersetzen. Ebenso riskant ist die Annahme, Münster habe generell wenig Schnee und ein leichtes Profil reiche aus – ohne konkrete Zone und Höhenangabe bleibt das Spekulation. Auch das Festlegen auf bestimmte Holzquerschnitte oder Holzarten vor einer statischen Berechnung ist verfrüht. Die Tragwerksplanung ergibt sich aus den Rahmenbedingungen, nicht umgekehrt. Wer diese Punkte offen lässt, erhält zwar eine Antwort, aber keine fundierte Grundlage für die Entscheidung.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 und weiterführende Planungsschritte</a:t>
            </a:r>
          </a:p>
        </p:txBody>
      </p:sp>
      <p:sp>
        <p:nvSpPr>
          <p:cNvPr id="3" name="Content Placeholder 2"/>
          <p:cNvSpPr>
            <a:spLocks noGrp="1"/>
          </p:cNvSpPr>
          <p:nvPr>
            <p:ph idx="1"/>
          </p:nvPr>
        </p:nvSpPr>
        <p:spPr/>
        <p:txBody>
          <a:bodyPr/>
          <a:lstStyle/>
          <a:p>
            <a:pPr>
              <a:defRPr sz="1800"/>
            </a:pPr>
            <a:r>
              <a:t>Ob ein Carport oder eine Terrassenüberdachung verfahrensfrei ist, hängt von Größe, Lage zur Straße und kommunalen Vorgaben ab. Die Stadt Münster veröffentlicht dazu Informationen auf ihrer Website zur Bauaufsicht. Auch bei verfahrensfreien Vorhaben muss der statische Nachweis zur Schneelast erbracht werden. Die Tragwerksplanung wirkt direkt auf Fundamente, Pfostenanordnung und die Frage, ob Vorfertigung im Holzbau sinnvoll ist. Wer all diese Aspekte von Anfang an zusammen denkt, kann beim Holzbaubetrieb eine Anfrage stellen, mit der sich Statik, Fundament und Baurecht in einem Schritt klären lassen.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Schneelast und Dachneigung bei Carport und Terrassenüberdachung: Was gehört in die 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