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1aholzbaukoeln/holzrahmenbau-wandaufbau-schichten/" TargetMode="External"/><Relationship Id="rId3" Type="http://schemas.openxmlformats.org/officeDocument/2006/relationships/hyperlink" Target="https://holzundhaus.github.io/1aholzbaukoeln/dateien/minimax-ec999d02283f8bae986b06d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Holzrahmenbau: Wandaufbau Schicht für Schicht erklärt · Erklärende Präsentation</a:t>
            </a:r>
          </a:p>
        </p:txBody>
      </p:sp>
      <p:sp>
        <p:nvSpPr>
          <p:cNvPr id="3" name="Content Placeholder 2"/>
          <p:cNvSpPr>
            <a:spLocks noGrp="1"/>
          </p:cNvSpPr>
          <p:nvPr>
            <p:ph idx="1"/>
          </p:nvPr>
        </p:nvSpPr>
        <p:spPr/>
        <p:txBody>
          <a:bodyPr/>
          <a:lstStyle/>
          <a:p>
            <a:r>
              <a:t>Überblick: Holzrahmenbau gehört zu den am häufigsten gewählten Bauweisen im modernen Holzbausektor. Anders als bei Massivholzbauten trägt bei dieser Konstruktion ein Ständerwerk aus Holz die Lasten, während Zwischenräume mit Dämmstoff gefüllt und die Bauteilschichten systematisch aufgebaut werden. Dieser Beitrag gibt einen kompakten Überblick über die Grundprinzipien des Holzrahmenbaus und erklärt, worauf Bauherren bei Planung und Ausführung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Holzrahmenbau als Systembauweise</a:t>
            </a:r>
          </a:p>
        </p:txBody>
      </p:sp>
      <p:sp>
        <p:nvSpPr>
          <p:cNvPr id="3" name="Content Placeholder 2"/>
          <p:cNvSpPr>
            <a:spLocks noGrp="1"/>
          </p:cNvSpPr>
          <p:nvPr>
            <p:ph idx="1"/>
          </p:nvPr>
        </p:nvSpPr>
        <p:spPr/>
        <p:txBody>
          <a:bodyPr/>
          <a:lstStyle/>
          <a:p>
            <a:pPr>
              <a:defRPr sz="1800"/>
            </a:pPr>
            <a:r>
              <a:t>Der Holzrahmenbau ist eine Systembauweise, bei der vorgefertigte Wand-, Decken- und Dachelemente auf der Baustelle montiert werden. Jedes Bauteil folgt einem mehrschichtigen Aufbau, bei dem tragende, dämmende, luftdichtende und schützende Funktionen in definierten Schichten angeordnet sind. Diese Trennung der Funktionen macht den Aufbau besonders planbar und ermöglicht hohe Vorfertigungsgrade. In Deutschland regeln Normen und Zulassungen die Anforderungen an Tragfähigkeit, Wärmeschutz und Bauphysik. Für Bauherren in der Region Köln bedeutet das: Die Konstruktion erfüllt bei fachgerechter Ausführung die geltenden Vorgaben und kann bei Bedarf 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Holzrahmenbau als Systembauweise</a:t>
            </a:r>
          </a:p>
        </p:txBody>
      </p:sp>
      <p:sp>
        <p:nvSpPr>
          <p:cNvPr id="3" name="Content Placeholder 2"/>
          <p:cNvSpPr>
            <a:spLocks noGrp="1"/>
          </p:cNvSpPr>
          <p:nvPr>
            <p:ph idx="1"/>
          </p:nvPr>
        </p:nvSpPr>
        <p:spPr/>
        <p:txBody>
          <a:bodyPr/>
          <a:lstStyle/>
          <a:p>
            <a:pPr>
              <a:defRPr sz="1800"/>
            </a:pPr>
            <a:r>
              <a:t>ndividuell an baurechtliche und energetische Anforderungen angepasst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Funktion der einzelnen Schichten</a:t>
            </a:r>
          </a:p>
        </p:txBody>
      </p:sp>
      <p:sp>
        <p:nvSpPr>
          <p:cNvPr id="3" name="Content Placeholder 2"/>
          <p:cNvSpPr>
            <a:spLocks noGrp="1"/>
          </p:cNvSpPr>
          <p:nvPr>
            <p:ph idx="1"/>
          </p:nvPr>
        </p:nvSpPr>
        <p:spPr/>
        <p:txBody>
          <a:bodyPr/>
          <a:lstStyle/>
          <a:p>
            <a:pPr>
              <a:defRPr sz="1800"/>
            </a:pPr>
            <a:r>
              <a:t>Der typische Wandaufbau im Holzrahmenbau verläuft von innen nach außen in mehreren aufeinander abgestimmten Lagen. Innen schließt eine Gipskarton- oder Gipsfaserplatte die Wand ab und bildet den Untergrund für Oberflächen. Direkt dahinter liegt die Dampfbremse, die als Grenze der luftdichten Ebene das Eindringen von Wasserdampf in die Dämmung begrenzt. Das Ständerwerk aus Konstruktionsvollholz trägt die vertikalen Lasten und schafft den Hohlraum für die Gefachdämmung. Außen übernehmen eine aussteifende Beplankung, eine diffusionsoffene Bahn, eine Hinterlüftungsebene und die Außenbekleidung den Schutz vor Witterung. Jede Schicht hat eine klar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Funktion der einzelnen Schichten</a:t>
            </a:r>
          </a:p>
        </p:txBody>
      </p:sp>
      <p:sp>
        <p:nvSpPr>
          <p:cNvPr id="3" name="Content Placeholder 2"/>
          <p:cNvSpPr>
            <a:spLocks noGrp="1"/>
          </p:cNvSpPr>
          <p:nvPr>
            <p:ph idx="1"/>
          </p:nvPr>
        </p:nvSpPr>
        <p:spPr/>
        <p:txBody>
          <a:bodyPr/>
          <a:lstStyle/>
          <a:p>
            <a:pPr>
              <a:defRPr sz="1800"/>
            </a:pPr>
            <a:r>
              <a:t>zugeordnete Aufgabe; fehlt eine Lage oder ist sie fehlerhaft ausgeführt, geraten andere Funktionen unter Druck.</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luftdichte Ebene entscheidend ist</a:t>
            </a:r>
          </a:p>
        </p:txBody>
      </p:sp>
      <p:sp>
        <p:nvSpPr>
          <p:cNvPr id="3" name="Content Placeholder 2"/>
          <p:cNvSpPr>
            <a:spLocks noGrp="1"/>
          </p:cNvSpPr>
          <p:nvPr>
            <p:ph idx="1"/>
          </p:nvPr>
        </p:nvSpPr>
        <p:spPr/>
        <p:txBody>
          <a:bodyPr/>
          <a:lstStyle/>
          <a:p>
            <a:pPr>
              <a:defRPr sz="1800"/>
            </a:pPr>
            <a:r>
              <a:t>Die luftdichte Ebene zählt zu den kritischsten Details im Holzrahmenbau. Sie verhindert, dass warme, feuchte Raumluft unkontrolliert in die Konstruktion strömt und dort zu Tauwasserbildung führt. Die Dampfbremse wird zu diesem Zweck an allen Überlappungen, Durchdringungen und Randanschlüssen sorgfältig verklebt. Besonders an den Anschlüssen zu Fenstern, Geschossdecken und angrenzenden Bauteilen treten Fehlstellen häufig auf. Eine mangelhaft ausgeführte Luftdichtheit zeigt sich oft erst nach Jahren durch Feuchteschäden, Schimmelbildung oder erhöhte Heizkosten. Deshalb ist die Ausführung der Luftdichtheitsebene durch geschultes Personal und die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luftdichte Ebene entscheidend ist</a:t>
            </a:r>
          </a:p>
        </p:txBody>
      </p:sp>
      <p:sp>
        <p:nvSpPr>
          <p:cNvPr id="3" name="Content Placeholder 2"/>
          <p:cNvSpPr>
            <a:spLocks noGrp="1"/>
          </p:cNvSpPr>
          <p:nvPr>
            <p:ph idx="1"/>
          </p:nvPr>
        </p:nvSpPr>
        <p:spPr/>
        <p:txBody>
          <a:bodyPr/>
          <a:lstStyle/>
          <a:p>
            <a:pPr>
              <a:defRPr sz="1800"/>
            </a:pPr>
            <a:r>
              <a:t> Kontrolle mittels Blower-Door-Test vor dem Fertigstellen der Innenbekleidung in der Praxis üblich.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an Fenster, Decken und Bestand</a:t>
            </a:r>
          </a:p>
        </p:txBody>
      </p:sp>
      <p:sp>
        <p:nvSpPr>
          <p:cNvPr id="3" name="Content Placeholder 2"/>
          <p:cNvSpPr>
            <a:spLocks noGrp="1"/>
          </p:cNvSpPr>
          <p:nvPr>
            <p:ph idx="1"/>
          </p:nvPr>
        </p:nvSpPr>
        <p:spPr/>
        <p:txBody>
          <a:bodyPr/>
          <a:lstStyle/>
          <a:p>
            <a:pPr>
              <a:defRPr sz="1800"/>
            </a:pPr>
            <a:r>
              <a:t>Schnittstellen zwischen verschiedenen Bauteilen verdienen besondere Aufmerksamkeit. Am Fensteranschluss muss die Dampfbremse lückenlos am Rahmen anschließen, während außen eine zweite Dichtebene und eine Laibungsplatte Regenwasser ablenken. Am Stoß zwischen Außenwand und Geschossdecke ist die Lastübertragung in die darunterliegende Tragstruktur sicherzustellen. Beplankung, Dampfbremse und winddichte Bahn müssen hier entweder durchgehend geführt oder mit geplanten Anschlussdetails verbunden werden. Bei Aufstockungen auf bestehende Gebäude kommt zusätzlich die Frage hinzu, ob die vorhandene Tragstruktur die zusätzlichen Lasten aufnehmen kann. 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an Fenster, Decken und Bestand</a:t>
            </a:r>
          </a:p>
        </p:txBody>
      </p:sp>
      <p:sp>
        <p:nvSpPr>
          <p:cNvPr id="3" name="Content Placeholder 2"/>
          <p:cNvSpPr>
            <a:spLocks noGrp="1"/>
          </p:cNvSpPr>
          <p:nvPr>
            <p:ph idx="1"/>
          </p:nvPr>
        </p:nvSpPr>
        <p:spPr/>
        <p:txBody>
          <a:bodyPr/>
          <a:lstStyle/>
          <a:p>
            <a:pPr>
              <a:defRPr sz="1800"/>
            </a:pPr>
            <a:r>
              <a:t>iese Nachweise gehören in die Planungsphase und sollten nicht erst auf der Baustelle entschieden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Fassadenoptionen und Planungshinweise</a:t>
            </a:r>
          </a:p>
        </p:txBody>
      </p:sp>
      <p:sp>
        <p:nvSpPr>
          <p:cNvPr id="3" name="Content Placeholder 2"/>
          <p:cNvSpPr>
            <a:spLocks noGrp="1"/>
          </p:cNvSpPr>
          <p:nvPr>
            <p:ph idx="1"/>
          </p:nvPr>
        </p:nvSpPr>
        <p:spPr/>
        <p:txBody>
          <a:bodyPr/>
          <a:lstStyle/>
          <a:p>
            <a:pPr>
              <a:defRPr sz="1800"/>
            </a:pPr>
            <a:r>
              <a:t>Die Außenbekleidung im Holzrahmenbau ist gestalterisch flexibel wählbar. Gängige Optionen sind Holzfassaden, Putzträgerplatten mit mineralischem oder organischem Putz sowie vorgehängte Fassadensysteme. Die gewählte Bekleidung bestimmt den Befestigungsabstand der Unterkonstruktion und damit den Aufbau der Hinterlüftungsebene. Vor dem Start eines Holzrahmenbau-Vorhabens empfiehlt es sich, das gewünschte Schutzniveau bei Wärme-, Schall- und Brandschutz zu definieren, die Fassadenoptik festzulegen und die Anschlussdetails an Nachbarbauteile zu klären. Für die konkrete Umsetzung vor Ort – von der Vorfertigung im Werk bis zur Montage auf der Bauste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Fassadenoptionen und Planungshinweise</a:t>
            </a:r>
          </a:p>
        </p:txBody>
      </p:sp>
      <p:sp>
        <p:nvSpPr>
          <p:cNvPr id="3" name="Content Placeholder 2"/>
          <p:cNvSpPr>
            <a:spLocks noGrp="1"/>
          </p:cNvSpPr>
          <p:nvPr>
            <p:ph idx="1"/>
          </p:nvPr>
        </p:nvSpPr>
        <p:spPr/>
        <p:txBody>
          <a:bodyPr/>
          <a:lstStyle/>
          <a:p>
            <a:pPr>
              <a:defRPr sz="1800"/>
            </a:pPr>
            <a:r>
              <a:t>lle – lohnt sich eine frühzeitige Abstimmung mit einem Fachbetrieb, der Erfahrung mit Holzrahmenbau mitbringt.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Holzrahmenbau: Wandaufbau Schicht für Schicht erklärt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