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1aholzbaukoeln.wordpress.com/2026/10/21/fachwerksanierung-denkmalschutz-koeln-frueh-klaeren/" TargetMode="External"/><Relationship Id="rId3" Type="http://schemas.openxmlformats.org/officeDocument/2006/relationships/hyperlink" Target="https://holzundhaus.github.io/1aholzbaukoeln/dateien/minimax-181c3d41f8fc3c356ffbe456/inhalt.xls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Fachwerksanierung und Denkmalschutz: Was in Köln früh geklärt sein sollte · Erklärende Präsentation</a:t>
            </a:r>
          </a:p>
        </p:txBody>
      </p:sp>
      <p:sp>
        <p:nvSpPr>
          <p:cNvPr id="3" name="Content Placeholder 2"/>
          <p:cNvSpPr>
            <a:spLocks noGrp="1"/>
          </p:cNvSpPr>
          <p:nvPr>
            <p:ph idx="1"/>
          </p:nvPr>
        </p:nvSpPr>
        <p:spPr/>
        <p:txBody>
          <a:bodyPr/>
          <a:lstStyle/>
          <a:p>
            <a:r>
              <a:t>Überblick: Eine Fachwerksanierung in Köln verlangt mehr als die Auswahl neuer Hölzer oder Beschichtungen. Besonders bei denkmalrelevanten Gebäuden müssen Bestand, Schadensbild und geplante Eingriffe frühzeitig zusammengedacht werden. Der folgende Leitfaden zeigt, welche Fragen vor einer ersten Abstimmung geklärt werden sollten und welche Unterlagen dabei helfen können. Er ersetzt weder eine Prüfung am Objekt noch eine Entscheidung der zuständigen Stelle, sorgt aber für einen strukturierten Start.</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Warum Denkmalschutz die Planung verändert</a:t>
            </a:r>
          </a:p>
        </p:txBody>
      </p:sp>
      <p:sp>
        <p:nvSpPr>
          <p:cNvPr id="3" name="Content Placeholder 2"/>
          <p:cNvSpPr>
            <a:spLocks noGrp="1"/>
          </p:cNvSpPr>
          <p:nvPr>
            <p:ph idx="1"/>
          </p:nvPr>
        </p:nvSpPr>
        <p:spPr/>
        <p:txBody>
          <a:bodyPr/>
          <a:lstStyle/>
          <a:p>
            <a:pPr>
              <a:defRPr sz="1800"/>
            </a:pPr>
            <a:r>
              <a:t>Ein Fachwerkgebäude ist ein vorhandenes Bauwerk mit eigener Geschichte. Holz, Ausfachung, Beschichtung und die Art früherer Veränderungen prägen seinen Zustand. Steht ein Denkmalschutzstatus fest oder muss er geprüft werden, kommt eine zusätzliche Ebene hinzu: Die zuständige Stelle beurteilt, ob Erhaltung, Ergänzung oder Erneuerung möglich ist und welche Anforderungen an Material und Eingriffstiefe bestehen. Deshalb sollte die Abstimmung nicht erst nach dem Angebot erfolgen. Fotos allein ersetzen keine Diagnose, und eine neue Bekleidung verdeckt den Bestand, ohne ihn zu untersuchen. Informationen zum Ablauf von Bauantrag und Baugenehmigung bi</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Warum Denkmalschutz die Planung verändert</a:t>
            </a:r>
          </a:p>
        </p:txBody>
      </p:sp>
      <p:sp>
        <p:nvSpPr>
          <p:cNvPr id="3" name="Content Placeholder 2"/>
          <p:cNvSpPr>
            <a:spLocks noGrp="1"/>
          </p:cNvSpPr>
          <p:nvPr>
            <p:ph idx="1"/>
          </p:nvPr>
        </p:nvSpPr>
        <p:spPr/>
        <p:txBody>
          <a:bodyPr/>
          <a:lstStyle/>
          <a:p>
            <a:pPr>
              <a:defRPr sz="1800"/>
            </a:pPr>
            <a:r>
              <a:t>eten in Köln einen ersten Anlaufpunkt; die denkmalrechtliche Prüfung kann parallel oder im Zusammenhang damit erfolgen. Vor der Antragstellung sollten Status, benötigte Unterlagen und mögliche Beteiligungsfristen geklärt werden.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Die drei zentralen Prüfbereiche</a:t>
            </a:r>
          </a:p>
        </p:txBody>
      </p:sp>
      <p:sp>
        <p:nvSpPr>
          <p:cNvPr id="3" name="Content Placeholder 2"/>
          <p:cNvSpPr>
            <a:spLocks noGrp="1"/>
          </p:cNvSpPr>
          <p:nvPr>
            <p:ph idx="1"/>
          </p:nvPr>
        </p:nvSpPr>
        <p:spPr/>
        <p:txBody>
          <a:bodyPr/>
          <a:lstStyle/>
          <a:p>
            <a:pPr>
              <a:defRPr sz="1800"/>
            </a:pPr>
            <a:r>
              <a:t>Bei denkmalrelevanten Fragen werden typischerweise drei Bereiche gemeinsam betrachtet. Erstens Holz und Tragwerk: Welche Hölzer sind vorhanden, wie alt sind sie, welche Funktion übernehmen sie und welche Profile wurden verbaut? Zweitens die Ausfachung: Sie kann aus Lehm, Ziegeln oder Fachwerksteinen bestehen und ist mit dem Holz verbunden. Fehler an Anschlüssen oder in der Ausfachung können für die Erhaltung des Fachwerks entscheidend sein. Drittens die Beschichtung: Vorhandene Farben, Lasuren oder Anstriche können erhaltenswert sein und geben Hinweise auf die Baugeschichte. Eine neue Oberfläche allein löst die Ursache eines Schadens nicht. O</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Die drei zentralen Prüfbereiche</a:t>
            </a:r>
          </a:p>
        </p:txBody>
      </p:sp>
      <p:sp>
        <p:nvSpPr>
          <p:cNvPr id="3" name="Content Placeholder 2"/>
          <p:cNvSpPr>
            <a:spLocks noGrp="1"/>
          </p:cNvSpPr>
          <p:nvPr>
            <p:ph idx="1"/>
          </p:nvPr>
        </p:nvSpPr>
        <p:spPr/>
        <p:txBody>
          <a:bodyPr/>
          <a:lstStyle/>
          <a:p>
            <a:pPr>
              <a:defRPr sz="1800"/>
            </a:pPr>
            <a:r>
              <a:t>b ein Bauteil erhalten bleiben darf, hängt vom konkreten Gebäude und von der Einordnung durch die zuständige Stelle ab. Auch die Auswirkungen auf angrenzende Bauteile und das Straßenbild können in die Beurteilung einfließen.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Was die Erstklärung konkret machen sollte</a:t>
            </a:r>
          </a:p>
        </p:txBody>
      </p:sp>
      <p:sp>
        <p:nvSpPr>
          <p:cNvPr id="3" name="Content Placeholder 2"/>
          <p:cNvSpPr>
            <a:spLocks noGrp="1"/>
          </p:cNvSpPr>
          <p:nvPr>
            <p:ph idx="1"/>
          </p:nvPr>
        </p:nvSpPr>
        <p:spPr/>
        <p:txBody>
          <a:bodyPr/>
          <a:lstStyle/>
          <a:p>
            <a:pPr>
              <a:defRPr sz="1800"/>
            </a:pPr>
            <a:r>
              <a:t>Eine belastbare erste Anfrage enthält den Standort, eine kurze Beschreibung des Gebäudes, ungefähre Maße und den bisherigen Planungsstand. Hilfreich sind außerdem Fotos der gesamten Fassade und Detailaufnahmen von Schadstellen, vorhandene Baupläne sowie Informationen zu Baujahr, früheren Umbauten und Reparaturen. Die Beschichtungshistorie sollte möglichst dokumentiert werden: Welche Anstriche oder Behandlungen sind bekannt? Ebenso wichtig ist das gewünschte Ziel, etwa den ursprünglichen Charakter zu erhalten oder das Erscheinungsbild bewusst zu verändern. Falls ein Hinweis auf Denkmalschutz vorliegt, kann dieser in der Anfrage genannt werden.</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Was die Erstklärung konkret machen sollte</a:t>
            </a:r>
          </a:p>
        </p:txBody>
      </p:sp>
      <p:sp>
        <p:nvSpPr>
          <p:cNvPr id="3" name="Content Placeholder 2"/>
          <p:cNvSpPr>
            <a:spLocks noGrp="1"/>
          </p:cNvSpPr>
          <p:nvPr>
            <p:ph idx="1"/>
          </p:nvPr>
        </p:nvSpPr>
        <p:spPr/>
        <p:txBody>
          <a:bodyPr/>
          <a:lstStyle/>
          <a:p>
            <a:pPr>
              <a:defRPr sz="1800"/>
            </a:pPr>
            <a:r>
              <a:t> Diese Unterlagen ermöglichen eine Vorprüfung und zeigen, welche Informationen noch fehlen. Sie ersetzen jedoch keine fachliche Beurteilung am Objekt und keine behördliche Entscheidung.</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Typische Fehler und die bessere Reihenfolge</a:t>
            </a:r>
          </a:p>
        </p:txBody>
      </p:sp>
      <p:sp>
        <p:nvSpPr>
          <p:cNvPr id="3" name="Content Placeholder 2"/>
          <p:cNvSpPr>
            <a:spLocks noGrp="1"/>
          </p:cNvSpPr>
          <p:nvPr>
            <p:ph idx="1"/>
          </p:nvPr>
        </p:nvSpPr>
        <p:spPr/>
        <p:txBody>
          <a:bodyPr/>
          <a:lstStyle/>
          <a:p>
            <a:pPr>
              <a:defRPr sz="1800"/>
            </a:pPr>
            <a:r>
              <a:t>Zu Risiken führt vor allem eine falsche Reihenfolge. Eine sichtbare Beschichtung wird überstrichen, bevor die darunterliegende Substanz geprüft ist. Schadhafte Hölzer werden ausgetauscht, ohne den Tragwerkszusammenhang zu dokumentieren. Oder eine Bekleidung wird als fertige Lösung betrachtet, obwohl der eigentliche Schaden im Gefach oder an einem Anschluss liegt. Auch wenn Denkmalfragen erst beim Angebotsvergleich auftauchen, kann das zu Rückfragen, Mehraufwand oder späteren Rückbauten führen. Sinnvoller ist die Reihenfolge: Bestand dokumentieren, sichtbare Oberfläche und Konstruktion gemeinsam betrachten, Schadensbild klären, Ziel und Eingri</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Typische Fehler und die bessere Reihenfolge</a:t>
            </a:r>
          </a:p>
        </p:txBody>
      </p:sp>
      <p:sp>
        <p:nvSpPr>
          <p:cNvPr id="3" name="Content Placeholder 2"/>
          <p:cNvSpPr>
            <a:spLocks noGrp="1"/>
          </p:cNvSpPr>
          <p:nvPr>
            <p:ph idx="1"/>
          </p:nvPr>
        </p:nvSpPr>
        <p:spPr/>
        <p:txBody>
          <a:bodyPr/>
          <a:lstStyle/>
          <a:p>
            <a:pPr>
              <a:defRPr sz="1800"/>
            </a:pPr>
            <a:r>
              <a:t>ffe beschreiben und anschließend die zuständigen Fragen stellen. Einen weiterführenden Überblick bietet der passende Beitrag: weiterführender Ratgeber.</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Nächste Schritte für das eigene Projekt</a:t>
            </a:r>
          </a:p>
        </p:txBody>
      </p:sp>
      <p:sp>
        <p:nvSpPr>
          <p:cNvPr id="3" name="Content Placeholder 2"/>
          <p:cNvSpPr>
            <a:spLocks noGrp="1"/>
          </p:cNvSpPr>
          <p:nvPr>
            <p:ph idx="1"/>
          </p:nvPr>
        </p:nvSpPr>
        <p:spPr/>
        <p:txBody>
          <a:bodyPr/>
          <a:lstStyle/>
          <a:p>
            <a:pPr>
              <a:defRPr sz="1800"/>
            </a:pPr>
            <a:r>
              <a:t>Für die weitere Orientierung lässt sich zunächst eine kompakte Projektzusammenfassung erstellen. Dazu gehören eine grobe Zustandsbeschreibung, vorhandene Dokumentation, bekannte Schutzstatus-Hinweise sowie die geplante Zielrichtung. Mit diesen Angaben kann geklärt werden, welche Unterlagen für eine Erstinformation benötigt werden und welche Stelle im konkreten Verfahren anzusprechen ist. Wichtig bleibt, offene Punkte als offene Punkte zu behandeln: Eine Schadensdiagnose, eine denkmalrechtliche Einordnung und die tatsächliche Machbarkeit der Arbeiten gehören in fachlich zuständige Hände. Weitere Hinweise zur Vorbereitung finden sich im passend</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Nächste Schritte für das eigene Projekt</a:t>
            </a:r>
          </a:p>
        </p:txBody>
      </p:sp>
      <p:sp>
        <p:nvSpPr>
          <p:cNvPr id="3" name="Content Placeholder 2"/>
          <p:cNvSpPr>
            <a:spLocks noGrp="1"/>
          </p:cNvSpPr>
          <p:nvPr>
            <p:ph idx="1"/>
          </p:nvPr>
        </p:nvSpPr>
        <p:spPr/>
        <p:txBody>
          <a:bodyPr/>
          <a:lstStyle/>
          <a:p>
            <a:pPr>
              <a:defRPr sz="1800"/>
            </a:pPr>
            <a:r>
              <a:t>en Beitrag: weiterführender Ratgeber.</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Dokumente zum Thema</a:t>
            </a:r>
          </a:p>
        </p:txBody>
      </p:sp>
      <p:sp>
        <p:nvSpPr>
          <p:cNvPr id="3" name="Content Placeholder 2"/>
          <p:cNvSpPr>
            <a:spLocks noGrp="1"/>
          </p:cNvSpPr>
          <p:nvPr>
            <p:ph idx="1"/>
          </p:nvPr>
        </p:nvSpPr>
        <p:spPr/>
        <p:txBody>
          <a:bodyPr/>
          <a:lstStyle/>
          <a:p>
            <a:r>
              <a:rPr sz="1800">
                <a:hlinkClick r:id="rId2"/>
              </a:rPr>
              <a:t>Fachwerksanierung und Denkmalschutz: Was in Köln früh geklärt sein sollte</a:t>
            </a:r>
          </a:p>
          <a:p>
            <a:r>
              <a:rPr sz="1800">
                <a:hlinkClick r:id="rId3"/>
              </a:rPr>
              <a:t>Zugehöriges Dokument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