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bonn.wordpress.com/2026/10/19/holzterrasse-schadensbilder-bestand-erkennen/" TargetMode="External"/><Relationship Id="rId3" Type="http://schemas.openxmlformats.org/officeDocument/2006/relationships/hyperlink" Target="https://holzundhaus.github.io/1aholzbaubonn/dateien/minimax-103d9cbe7f718d1ba31f4db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Schadensbilder an der alten Holzterrasse richtig deuten · Erklärende Präsentation</a:t>
            </a:r>
          </a:p>
        </p:txBody>
      </p:sp>
      <p:sp>
        <p:nvSpPr>
          <p:cNvPr id="3" name="Content Placeholder 2"/>
          <p:cNvSpPr>
            <a:spLocks noGrp="1"/>
          </p:cNvSpPr>
          <p:nvPr>
            <p:ph idx="1"/>
          </p:nvPr>
        </p:nvSpPr>
        <p:spPr/>
        <p:txBody>
          <a:bodyPr/>
          <a:lstStyle/>
          <a:p>
            <a:r>
              <a:t>Überblick: Wer eine alte Holzterrasse beurteilen möchte, steht oft vor der Frage, wie schwerwiegend vorhandene Schäden tatsächlich sind. Oberflächliche Spuren können harmlos wirken, während darunter liegende Bauteile bereits erheblich in Mitleidenschaft gezogen sind. Eine systematische Begutachtung hilft, den tatsächlichen Zustand einzuschätzen und die richtigen Maßnahmen zu planen. Der folgende Ratgeber zeigt, worauf Eigentümer achten sollten und welche Informationen für eine gezielte Beratung hilfreich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genaue Betrachtung sich lohnt</a:t>
            </a:r>
          </a:p>
        </p:txBody>
      </p:sp>
      <p:sp>
        <p:nvSpPr>
          <p:cNvPr id="3" name="Content Placeholder 2"/>
          <p:cNvSpPr>
            <a:spLocks noGrp="1"/>
          </p:cNvSpPr>
          <p:nvPr>
            <p:ph idx="1"/>
          </p:nvPr>
        </p:nvSpPr>
        <p:spPr/>
        <p:txBody>
          <a:bodyPr/>
          <a:lstStyle/>
          <a:p>
            <a:pPr>
              <a:defRPr sz="1800"/>
            </a:pPr>
            <a:r>
              <a:t>Eine Holzterrasse besteht aus mehr als nur dem sichtbaren Belag. Dielen, Unterkonstruktion, Auflager und Anschlüsse bilden ein zusammenwirkendes System. Wenn einzelne Dielen beschädigt appear, ist die Ursache nicht immer direkt an der Oberfläche zu finden. Feuchtigkeit, die über Jahre unbemerkt eingedrungen ist, kann die tragenden Holzteile bereits deutlich geschwächt haben. Wer den Zustand der gesamten Konstruktion kennt, vermeidet unnötige Kosten und kann besser entscheiden, ob eine Teilinstandsetzung oder eine vollständige Erneuerung sinnvoller 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Veränderungen am sichtbaren Belag</a:t>
            </a:r>
          </a:p>
        </p:txBody>
      </p:sp>
      <p:sp>
        <p:nvSpPr>
          <p:cNvPr id="3" name="Content Placeholder 2"/>
          <p:cNvSpPr>
            <a:spLocks noGrp="1"/>
          </p:cNvSpPr>
          <p:nvPr>
            <p:ph idx="1"/>
          </p:nvPr>
        </p:nvSpPr>
        <p:spPr/>
        <p:txBody>
          <a:bodyPr/>
          <a:lstStyle/>
          <a:p>
            <a:pPr>
              <a:defRPr sz="1800"/>
            </a:pPr>
            <a:r>
              <a:t>Der sichtbare Dielenbelag zeigt verschiedene Spuren, die unterschiedliche Ursachen haben können. Eine gleichmäßige Vergrauung durch Sonneneinstrahlung ist normal und beeinträchtigt die Funktion nicht. Dunkle, ungleichmäßige Verfärbungen deuten hingegen auf Feuchtigkeitseinwirkung oder biologischen Bewuchs hin. An den Dielenköpfen können sich Moose, Algen oder dunkle Ränder bilden, besonders dort, wo Wasser länger stehen bleibt. Risse im Hirnholz treten häufig an den Stirnseiten auf und sind in moderatem Umfang typisch. Tiefgehende Längsrisse, aufgequollene Bereiche oder eine schüsselartige Verformung der Dielen weisen jedoch auf eine andauern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Veränderungen am sichtbaren Belag</a:t>
            </a:r>
          </a:p>
        </p:txBody>
      </p:sp>
      <p:sp>
        <p:nvSpPr>
          <p:cNvPr id="3" name="Content Placeholder 2"/>
          <p:cNvSpPr>
            <a:spLocks noGrp="1"/>
          </p:cNvSpPr>
          <p:nvPr>
            <p:ph idx="1"/>
          </p:nvPr>
        </p:nvSpPr>
        <p:spPr/>
        <p:txBody>
          <a:bodyPr/>
          <a:lstStyle/>
          <a:p>
            <a:pPr>
              <a:defRPr sz="1800"/>
            </a:pPr>
            <a:r>
              <a:t>de Feuchtebelastung hin, die auch die Tragfähigkeit beeinträchtigen kann. Lose Dielen oder nachgiebige Stellen beim Begehen sind ein deutlicher Hinweis auf Probleme mit der Befestigung oder mit morschen Auflagern darunter.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unter der Oberfläche erkennen</a:t>
            </a:r>
          </a:p>
        </p:txBody>
      </p:sp>
      <p:sp>
        <p:nvSpPr>
          <p:cNvPr id="3" name="Content Placeholder 2"/>
          <p:cNvSpPr>
            <a:spLocks noGrp="1"/>
          </p:cNvSpPr>
          <p:nvPr>
            <p:ph idx="1"/>
          </p:nvPr>
        </p:nvSpPr>
        <p:spPr/>
        <p:txBody>
          <a:bodyPr/>
          <a:lstStyle/>
          <a:p>
            <a:pPr>
              <a:defRPr sz="1800"/>
            </a:pPr>
            <a:r>
              <a:t>Unter den Dielen befinden sich Auflager und Lagerhölzer, die das Gewicht tragen und die Lasten in den Untergrund ableiten. Diese Bauteile sind bei der Begutachtung besonders wichtig, da sie von außen oft nicht einsehbar sind. Morsche, dunkel verfärbte oder weich werdende Bereiche am Lagerholz zeigen an, dass Feuchtigkeit dort über längere Zeit eingewirkt hat. Verformte oder durchhängende Lagerhölzer können auf eine Überlastung oder auf einen zu großen Abstand zwischen den Auflagern hinweisen. Wenn sich Befestigungsschrauben leicht herausziehen lassen oder Korrosionsspuren aufweisen, ist das umgebende Holz häufig bereits geschädigt. Auch der K</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unter der Oberfläche erkennen</a:t>
            </a:r>
          </a:p>
        </p:txBody>
      </p:sp>
      <p:sp>
        <p:nvSpPr>
          <p:cNvPr id="3" name="Content Placeholder 2"/>
          <p:cNvSpPr>
            <a:spLocks noGrp="1"/>
          </p:cNvSpPr>
          <p:nvPr>
            <p:ph idx="1"/>
          </p:nvPr>
        </p:nvSpPr>
        <p:spPr/>
        <p:txBody>
          <a:bodyPr/>
          <a:lstStyle/>
          <a:p>
            <a:pPr>
              <a:defRPr sz="1800"/>
            </a:pPr>
            <a:r>
              <a:t>ontakt von Lagerhölzern mit dem Erdreich oder ein fehlender Abstand zum Untergrund begünstigt stehende Nässe und damit die Zerstörung des Holzes.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Anschlussbereiche und Wasserführung prüfen</a:t>
            </a:r>
          </a:p>
        </p:txBody>
      </p:sp>
      <p:sp>
        <p:nvSpPr>
          <p:cNvPr id="3" name="Content Placeholder 2"/>
          <p:cNvSpPr>
            <a:spLocks noGrp="1"/>
          </p:cNvSpPr>
          <p:nvPr>
            <p:ph idx="1"/>
          </p:nvPr>
        </p:nvSpPr>
        <p:spPr/>
        <p:txBody>
          <a:bodyPr/>
          <a:lstStyle/>
          <a:p>
            <a:pPr>
              <a:defRPr sz="1800"/>
            </a:pPr>
            <a:r>
              <a:t>Die Übergänge der Terrasse zum Haus und zu angrenzenden Bauteilen verdienen besondere Aufmerksamkeit. Ein fehlendes oder beschädigtes Anschlussprofil am Wandanschluss kann dazu führen, dass Regenwasser hinter den Belag läuft und dort unbemerkt Schaden anrichtet. Auch die Höhe der Türschwelle spielt eine Rolle: Ist sie zu niedrig, kann Feuchtigkeit in den Stoßbereich zwischen Terrasse und Haustür eindringen. Eine ausreichende Wasserableitung und funktionierende Entwässerung sind entscheidend, um stehende Nässe zu vermeiden, die langfristig die gesamte Konstruktion gefährdet. Beim Begutachten sollten daher alle Anschlussbereiche, Abschlüsse und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Anschlussbereiche und Wasserführung prüfen</a:t>
            </a:r>
          </a:p>
        </p:txBody>
      </p:sp>
      <p:sp>
        <p:nvSpPr>
          <p:cNvPr id="3" name="Content Placeholder 2"/>
          <p:cNvSpPr>
            <a:spLocks noGrp="1"/>
          </p:cNvSpPr>
          <p:nvPr>
            <p:ph idx="1"/>
          </p:nvPr>
        </p:nvSpPr>
        <p:spPr/>
        <p:txBody>
          <a:bodyPr/>
          <a:lstStyle/>
          <a:p>
            <a:pPr>
              <a:defRPr sz="1800"/>
            </a:pPr>
            <a:r>
              <a:t> Gefälleverhältnisse dokumentiert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Befunde für die Planung zusammenfassen</a:t>
            </a:r>
          </a:p>
        </p:txBody>
      </p:sp>
      <p:sp>
        <p:nvSpPr>
          <p:cNvPr id="3" name="Content Placeholder 2"/>
          <p:cNvSpPr>
            <a:spLocks noGrp="1"/>
          </p:cNvSpPr>
          <p:nvPr>
            <p:ph idx="1"/>
          </p:nvPr>
        </p:nvSpPr>
        <p:spPr/>
        <p:txBody>
          <a:bodyPr/>
          <a:lstStyle/>
          <a:p>
            <a:pPr>
              <a:defRPr sz="1800"/>
            </a:pPr>
            <a:r>
              <a:t>Eine strukturierte Zusammenstellung der Beobachtungen erleichtert die weitere Planung erheblich. Fotos vom Zustand des Belags, von Auflagern und von allen Anschlussbereichen geben einen umfassenden Überblick. Notizen zu schattigen Bereichen, zu erkennbaren Feuchtespuren und zur sichtbaren Aufbauhöhe ergänzen das Bild. Angaben dazu, welche Stellen beim Begehen nachgeben oder sich verformen, helfen dem Fachbetrieb, den Sanierungsumfang realistisch einzuschätzen. Mit diesen Informationen lässt sich besser klären, ob ein Austausch einzelner Dielen ausreicht, ob die Unterkonstruktion erneuert werden muss oder ob ein vollständiger Neuaufbau die wir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Befunde für die Planung zusammenfassen</a:t>
            </a:r>
          </a:p>
        </p:txBody>
      </p:sp>
      <p:sp>
        <p:nvSpPr>
          <p:cNvPr id="3" name="Content Placeholder 2"/>
          <p:cNvSpPr>
            <a:spLocks noGrp="1"/>
          </p:cNvSpPr>
          <p:nvPr>
            <p:ph idx="1"/>
          </p:nvPr>
        </p:nvSpPr>
        <p:spPr/>
        <p:txBody>
          <a:bodyPr/>
          <a:lstStyle/>
          <a:p>
            <a:pPr>
              <a:defRPr sz="1800"/>
            </a:pPr>
            <a:r>
              <a:t>tschaftlichere Lösung darstellt.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Schadensbilder an der alten Holzterrasse richtig deuten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