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bielefeld.blogspot.com/2026/10/dachgaube-in-bielefeld-baurechtliche.html" TargetMode="External"/><Relationship Id="rId3" Type="http://schemas.openxmlformats.org/officeDocument/2006/relationships/hyperlink" Target="https://holzundhaus.github.io/1aholzbaubielefeld/dateien/minimax-8f8610730d39eed5a716dec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 in Bielefeld: Baurechtliche Einordnung vor der Gaubenplanung · Erklärende Präsentation</a:t>
            </a:r>
          </a:p>
        </p:txBody>
      </p:sp>
      <p:sp>
        <p:nvSpPr>
          <p:cNvPr id="3" name="Content Placeholder 2"/>
          <p:cNvSpPr>
            <a:spLocks noGrp="1"/>
          </p:cNvSpPr>
          <p:nvPr>
            <p:ph idx="1"/>
          </p:nvPr>
        </p:nvSpPr>
        <p:spPr/>
        <p:txBody>
          <a:bodyPr/>
          <a:lstStyle/>
          <a:p>
            <a:r>
              <a:t>Überblick: Eine Dachgaube beginnt nicht mit der Wahl der Form, sondern mit der Prüfung des baurechtlichen Rahmens. In Bielefeld können Bebauungsplan, örtliche Satzungen, Bestandsschutz und die Auswirkungen auf Abstandsflächen die Planung entscheidend beeinflussen. Dieser Ratgeber ordnet die wichtigsten Fragen vor dem Start konkreter Gaubenplanungen ein und zeigt, welche Unterlagen eine belastbare erste Einschätzung erleichtern.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Genehmigungsfrage vor der Formwahl</a:t>
            </a:r>
          </a:p>
        </p:txBody>
      </p:sp>
      <p:sp>
        <p:nvSpPr>
          <p:cNvPr id="3" name="Content Placeholder 2"/>
          <p:cNvSpPr>
            <a:spLocks noGrp="1"/>
          </p:cNvSpPr>
          <p:nvPr>
            <p:ph idx="1"/>
          </p:nvPr>
        </p:nvSpPr>
        <p:spPr/>
        <p:txBody>
          <a:bodyPr/>
          <a:lstStyle/>
          <a:p>
            <a:pPr>
              <a:defRPr sz="1800"/>
            </a:pPr>
            <a:r>
              <a:t>Ob für eine Dachgaube eine Baugenehmigung erforderlich ist, hängt vom konkreten Vorhaben ab. Eine Gaube verändert Höhe, Außenform und die Anschlusssituation der bestehenden Dachfläche. In bestimmten Konstellationen kann sie verfahrensfrei gestellt sein; das bedeutet jedoch nicht, dass beliebige Ausführungen zulässig wären. Maßgeblich sind unter anderem Art und Umfang der baulichen Veränderung, die Nutzung im Umfeld und örtliche Vorgaben. Die endgültige Einordnung nimmt die zuständige Stelle anhand der eingereichten Unterlagen vor. Deshalb sollte die erste Planung nicht auf der Annahme beruhen, eine bestimmte Gaubenform sei automatisch genehmi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Genehmigungsfrage vor der Formwahl</a:t>
            </a:r>
          </a:p>
        </p:txBody>
      </p:sp>
      <p:sp>
        <p:nvSpPr>
          <p:cNvPr id="3" name="Content Placeholder 2"/>
          <p:cNvSpPr>
            <a:spLocks noGrp="1"/>
          </p:cNvSpPr>
          <p:nvPr>
            <p:ph idx="1"/>
          </p:nvPr>
        </p:nvSpPr>
        <p:spPr/>
        <p:txBody>
          <a:bodyPr/>
          <a:lstStyle/>
          <a:p>
            <a:pPr>
              <a:defRPr sz="1800"/>
            </a:pPr>
            <a:r>
              <a:t>gungsfähig.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Bebauungsplan und örtliche Vorgaben prüfen</a:t>
            </a:r>
          </a:p>
        </p:txBody>
      </p:sp>
      <p:sp>
        <p:nvSpPr>
          <p:cNvPr id="3" name="Content Placeholder 2"/>
          <p:cNvSpPr>
            <a:spLocks noGrp="1"/>
          </p:cNvSpPr>
          <p:nvPr>
            <p:ph idx="1"/>
          </p:nvPr>
        </p:nvSpPr>
        <p:spPr/>
        <p:txBody>
          <a:bodyPr/>
          <a:lstStyle/>
          <a:p>
            <a:pPr>
              <a:defRPr sz="1800"/>
            </a:pPr>
            <a:r>
              <a:t>Für das jeweilige Grundstück ist zunächst festzustellen, ob ein Bebauungsplan existiert und welche Festsetzungen er zu Dachaufbauten enthält. Relevant können die zulässige Zahl, Breite und Position von Gauben sowie Vorgaben zu First, Traufe, Giebelwänden, Dachneigung, Material und Gestaltung sein. Greift ein Plan keine Regelung auf, ist parallel das Bauordnungsrecht des Landes zu berücksichtigen. Zusätzliche Anforderungen können in einem Sanierungsgebiet, im Denkmalbereich oder innerhalb einer Gestaltungssatzung bestehen. Gerade bei denkmalgeschützten Gebäuden und städtebaulichen Ensembles sind Form, Material und Maßstab eingeschränkt. Eine 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Bebauungsplan und örtliche Vorgaben prüfen</a:t>
            </a:r>
          </a:p>
        </p:txBody>
      </p:sp>
      <p:sp>
        <p:nvSpPr>
          <p:cNvPr id="3" name="Content Placeholder 2"/>
          <p:cNvSpPr>
            <a:spLocks noGrp="1"/>
          </p:cNvSpPr>
          <p:nvPr>
            <p:ph idx="1"/>
          </p:nvPr>
        </p:nvSpPr>
        <p:spPr/>
        <p:txBody>
          <a:bodyPr/>
          <a:lstStyle/>
          <a:p>
            <a:pPr>
              <a:defRPr sz="1800"/>
            </a:pPr>
            <a:r>
              <a:t>rühe Prüfung dieser Ebenen hilft, spätere Rückfragen und unnötige Planungsabbrüche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können den Entwurf verändern</a:t>
            </a:r>
          </a:p>
        </p:txBody>
      </p:sp>
      <p:sp>
        <p:nvSpPr>
          <p:cNvPr id="3" name="Content Placeholder 2"/>
          <p:cNvSpPr>
            <a:spLocks noGrp="1"/>
          </p:cNvSpPr>
          <p:nvPr>
            <p:ph idx="1"/>
          </p:nvPr>
        </p:nvSpPr>
        <p:spPr/>
        <p:txBody>
          <a:bodyPr/>
          <a:lstStyle/>
          <a:p>
            <a:pPr>
              <a:defRPr sz="1800"/>
            </a:pPr>
            <a:r>
              <a:t>Da eine Gaube die Baumasse des Gebäudes verändert, kann sie auch die Abstandsflächensituation beeinflussen. Besonders relevant ist das bei Reihen- oder Doppelhäusern sowie auf schmalen Grundstücken. Ist eine Veränderung zu erwarten, wirkt sie unmittelbar auf mögliche Breite, Lage und Anordnung der Gaube. Nicht selten wird dadurch bereits die Auswahl zwischen Schlepp-, Sattel- oder Flachdachgaube eingeschränkt. Hinzu kommen mögliche Auswirkungen auf Belichtung oder Blickbezüge der Nachbarbebauung. Eine Bauvoranfrage kann deshalb sinnvoll sein, um zu klären, ob die grundsätzlich gewünschte Anordnung genehmigungsfähig ist, bevor umfangreiche Det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können den Entwurf verändern</a:t>
            </a:r>
          </a:p>
        </p:txBody>
      </p:sp>
      <p:sp>
        <p:nvSpPr>
          <p:cNvPr id="3" name="Content Placeholder 2"/>
          <p:cNvSpPr>
            <a:spLocks noGrp="1"/>
          </p:cNvSpPr>
          <p:nvPr>
            <p:ph idx="1"/>
          </p:nvPr>
        </p:nvSpPr>
        <p:spPr/>
        <p:txBody>
          <a:bodyPr/>
          <a:lstStyle/>
          <a:p>
            <a:pPr>
              <a:defRPr sz="1800"/>
            </a:pPr>
            <a:r>
              <a:t>ailplanungen entstehen.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Statik und erforderliche Unterlagen</a:t>
            </a:r>
          </a:p>
        </p:txBody>
      </p:sp>
      <p:sp>
        <p:nvSpPr>
          <p:cNvPr id="3" name="Content Placeholder 2"/>
          <p:cNvSpPr>
            <a:spLocks noGrp="1"/>
          </p:cNvSpPr>
          <p:nvPr>
            <p:ph idx="1"/>
          </p:nvPr>
        </p:nvSpPr>
        <p:spPr/>
        <p:txBody>
          <a:bodyPr/>
          <a:lstStyle/>
          <a:p>
            <a:pPr>
              <a:defRPr sz="1800"/>
            </a:pPr>
            <a:r>
              <a:t>Die Beurteilung beginnt mit dem vorhandenen Dachstuhl, der bestehenden Eindeckung und den verfügbaren Bauakten. Baupläne, Schnitte, Grundrisse, frühere Genehmigungen oder Bauvoranfragen sowie Fotos der Dachseite und des Dachgeschosses erleichtern die Einordnung. Technisch ist zu berücksichtigen, dass eine Gaube in Sparrenlage, Schwellenhöhe und Lastabtrag eingreift. Daher muss die Statik in die Vorbereitung einbezogen werden, auch wenn ihre abschließende Prüfung erst zu einem späteren Zeitpunkt erfolgt. Welche Unterlagen konkret benötigt werden, hängt vom erkannten Verfahren ab. Eine früh geklärte Liste verhindert, dass einzelne Punkte erst w</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Statik und erforderliche Unterlagen</a:t>
            </a:r>
          </a:p>
        </p:txBody>
      </p:sp>
      <p:sp>
        <p:nvSpPr>
          <p:cNvPr id="3" name="Content Placeholder 2"/>
          <p:cNvSpPr>
            <a:spLocks noGrp="1"/>
          </p:cNvSpPr>
          <p:nvPr>
            <p:ph idx="1"/>
          </p:nvPr>
        </p:nvSpPr>
        <p:spPr/>
        <p:txBody>
          <a:bodyPr/>
          <a:lstStyle/>
          <a:p>
            <a:pPr>
              <a:defRPr sz="1800"/>
            </a:pPr>
            <a:r>
              <a:t>ährend der Ausführungsphase auftauchen und dort zu Verzögerungen führen.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Voranfrage zur belastbaren Gaubenplanung</a:t>
            </a:r>
          </a:p>
        </p:txBody>
      </p:sp>
      <p:sp>
        <p:nvSpPr>
          <p:cNvPr id="3" name="Content Placeholder 2"/>
          <p:cNvSpPr>
            <a:spLocks noGrp="1"/>
          </p:cNvSpPr>
          <p:nvPr>
            <p:ph idx="1"/>
          </p:nvPr>
        </p:nvSpPr>
        <p:spPr/>
        <p:txBody>
          <a:bodyPr/>
          <a:lstStyle/>
          <a:p>
            <a:pPr>
              <a:defRPr sz="1800"/>
            </a:pPr>
            <a:r>
              <a:t>Vor der konkreten Planung sollten zentrale Fragen beantwortet sein: Welche Festsetzungen betreffen Dachaufbauten? Ist das Vorhaben genehmigungspflichtig oder verfahrensfrei? Welche Bestandsunterlagen liegen vor? Welche Vorgaben gelten in Denkmalbereich, Sanierungsgebiet oder Gestaltungssatzung? Und verändert die geplante Position die Abstandsflächen? Mit diesen Vorfragen lässt sich anschließend eine Gaubenform innerhalb nachvollziehbarer Grenzen auswählen. Für die weitere fachliche Vorbereitung kann eine Projektanfrage Standort, ungefähre Maße, vorhandene Unterlagen und den aktuellen Planungsstand zusammenfassen. Die verlinkten Projektinforma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Voranfrage zur belastbaren Gaubenplanung</a:t>
            </a:r>
          </a:p>
        </p:txBody>
      </p:sp>
      <p:sp>
        <p:nvSpPr>
          <p:cNvPr id="3" name="Content Placeholder 2"/>
          <p:cNvSpPr>
            <a:spLocks noGrp="1"/>
          </p:cNvSpPr>
          <p:nvPr>
            <p:ph idx="1"/>
          </p:nvPr>
        </p:nvSpPr>
        <p:spPr/>
        <p:txBody>
          <a:bodyPr/>
          <a:lstStyle/>
          <a:p>
            <a:pPr>
              <a:defRPr sz="1800"/>
            </a:pPr>
            <a:r>
              <a:t>tionen bieten dafür einen praktischen Einstieg in die weitere Abstimmung.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 in Bielefeld: Baurechtliche Einordnung vor der Gaubenplanung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